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2"/>
  </p:notesMasterIdLst>
  <p:sldIdLst>
    <p:sldId id="261" r:id="rId2"/>
    <p:sldId id="2453" r:id="rId3"/>
    <p:sldId id="2846" r:id="rId4"/>
    <p:sldId id="2746" r:id="rId5"/>
    <p:sldId id="2807" r:id="rId6"/>
    <p:sldId id="2809" r:id="rId7"/>
    <p:sldId id="2802" r:id="rId8"/>
    <p:sldId id="2865" r:id="rId9"/>
    <p:sldId id="2877" r:id="rId10"/>
    <p:sldId id="2874" r:id="rId11"/>
    <p:sldId id="2875" r:id="rId12"/>
    <p:sldId id="2876" r:id="rId13"/>
    <p:sldId id="2878" r:id="rId14"/>
    <p:sldId id="2541" r:id="rId15"/>
    <p:sldId id="2696" r:id="rId16"/>
    <p:sldId id="2705" r:id="rId17"/>
    <p:sldId id="2706" r:id="rId18"/>
    <p:sldId id="2879" r:id="rId19"/>
    <p:sldId id="2880" r:id="rId20"/>
    <p:sldId id="987" r:id="rId2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36C7E1A-9CFE-4B27-B74A-95A74B173861}">
          <p14:sldIdLst>
            <p14:sldId id="261"/>
            <p14:sldId id="2453"/>
            <p14:sldId id="2846"/>
            <p14:sldId id="2746"/>
            <p14:sldId id="2807"/>
            <p14:sldId id="2809"/>
            <p14:sldId id="2802"/>
            <p14:sldId id="2865"/>
            <p14:sldId id="2877"/>
            <p14:sldId id="2874"/>
            <p14:sldId id="2875"/>
            <p14:sldId id="2876"/>
            <p14:sldId id="2878"/>
            <p14:sldId id="2541"/>
            <p14:sldId id="2696"/>
            <p14:sldId id="2705"/>
            <p14:sldId id="2706"/>
            <p14:sldId id="2879"/>
            <p14:sldId id="2880"/>
          </p14:sldIdLst>
        </p14:section>
        <p14:section name="제목 없는 구역" id="{2428DD4D-BFB0-E141-92A7-0AA790591710}">
          <p14:sldIdLst>
            <p14:sldId id="98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55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4472C4"/>
    <a:srgbClr val="2F5597"/>
    <a:srgbClr val="1F497D"/>
    <a:srgbClr val="1D4999"/>
    <a:srgbClr val="203864"/>
    <a:srgbClr val="0617BA"/>
    <a:srgbClr val="44546A"/>
    <a:srgbClr val="4A8522"/>
    <a:srgbClr val="A4C2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86" autoAdjust="0"/>
    <p:restoredTop sz="92466" autoAdjust="0"/>
  </p:normalViewPr>
  <p:slideViewPr>
    <p:cSldViewPr snapToGrid="0">
      <p:cViewPr varScale="1">
        <p:scale>
          <a:sx n="76" d="100"/>
          <a:sy n="76" d="100"/>
        </p:scale>
        <p:origin x="1037" y="58"/>
      </p:cViewPr>
      <p:guideLst>
        <p:guide orient="horz" pos="55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5" d="100"/>
        <a:sy n="105" d="100"/>
      </p:scale>
      <p:origin x="0" y="-893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528F97-0193-401E-8D33-C04A01A1A691}" type="datetimeFigureOut">
              <a:rPr lang="ko-KR" altLang="en-US" smtClean="0"/>
              <a:t>2025-04-24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592802-BD98-4D35-B315-B6E34768C3F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261948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592802-BD98-4D35-B315-B6E34768C3F5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9682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592802-BD98-4D35-B315-B6E34768C3F5}" type="slidenum">
              <a:rPr lang="ko-KR" altLang="en-US" smtClean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36518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592802-BD98-4D35-B315-B6E34768C3F5}" type="slidenum">
              <a:rPr lang="ko-KR" altLang="en-US" smtClean="0"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16189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592802-BD98-4D35-B315-B6E34768C3F5}" type="slidenum">
              <a:rPr lang="ko-KR" altLang="en-US" smtClean="0"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8088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8EE017-2647-B754-E944-96D4FDB834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771A090-D215-B5DC-2FB9-A862CD1CE1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1A14FA1-A1EC-E241-BBCA-8B57F75D80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49B9C0-8BED-E732-FDA0-6A3E46E8E8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592802-BD98-4D35-B315-B6E34768C3F5}" type="slidenum">
              <a:rPr lang="ko-KR" altLang="en-US" smtClean="0"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40623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F85466-4C93-C347-6A3A-4A600C9C1C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3E53DE9-03EB-60D8-F304-688F5226E4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B301660-8AE4-2DDE-082A-9578078C6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89CA6-A214-D241-AC6A-80605AA4562D}" type="datetime1">
              <a:rPr lang="ko-KR" altLang="en-US" smtClean="0"/>
              <a:t>2025-04-24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8BD4D9-69C0-F9AB-1EE0-70C77A75B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62723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D0927C-1997-8889-7B2C-36E133DEE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73" y="41565"/>
            <a:ext cx="10515600" cy="549274"/>
          </a:xfrm>
        </p:spPr>
        <p:txBody>
          <a:bodyPr>
            <a:normAutofit/>
          </a:bodyPr>
          <a:lstStyle>
            <a:lvl1pPr>
              <a:defRPr sz="2400" b="1">
                <a:solidFill>
                  <a:srgbClr val="1F497D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9CA7D63-D8DD-5139-99C5-0D28C5F0A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55F0-340E-734E-BCD2-49C0D75BDEC3}" type="datetime1">
              <a:rPr lang="ko-KR" altLang="en-US" smtClean="0"/>
              <a:t>2025-04-24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A93BB3-6442-BB76-3B77-01E1D42E0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D20321B-3B84-9D15-AC06-F111E62F9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62900"/>
            <a:ext cx="743581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CB5D1FA-78EE-5455-044C-BE62AA26E4B7}"/>
              </a:ext>
            </a:extLst>
          </p:cNvPr>
          <p:cNvCxnSpPr/>
          <p:nvPr/>
        </p:nvCxnSpPr>
        <p:spPr>
          <a:xfrm>
            <a:off x="328173" y="556773"/>
            <a:ext cx="11530115" cy="0"/>
          </a:xfrm>
          <a:prstGeom prst="line">
            <a:avLst/>
          </a:prstGeom>
          <a:ln w="12700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대구대학교 DAEGU UNIVERSITY">
            <a:extLst>
              <a:ext uri="{FF2B5EF4-FFF2-40B4-BE49-F238E27FC236}">
                <a16:creationId xmlns:a16="http://schemas.microsoft.com/office/drawing/2014/main" id="{E5B86175-0FB5-2BC4-75E1-6AE013B73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70" y="6415256"/>
            <a:ext cx="867889" cy="2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내용 개체 틀 9">
            <a:extLst>
              <a:ext uri="{FF2B5EF4-FFF2-40B4-BE49-F238E27FC236}">
                <a16:creationId xmlns:a16="http://schemas.microsoft.com/office/drawing/2014/main" id="{C4CA51FF-7551-051E-481E-0C9B2BEECA3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162" y="736657"/>
            <a:ext cx="11392126" cy="5218660"/>
          </a:xfrm>
        </p:spPr>
        <p:txBody>
          <a:bodyPr>
            <a:normAutofit/>
          </a:bodyPr>
          <a:lstStyle>
            <a:lvl1pPr marL="228600" indent="-228600">
              <a:buFont typeface="Wingdings" pitchFamily="2" charset="2"/>
              <a:buChar char="§"/>
              <a:defRPr sz="1600" b="1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1400">
                <a:solidFill>
                  <a:schemeClr val="accent1">
                    <a:lumMod val="75000"/>
                  </a:schemeClr>
                </a:solidFill>
              </a:defRPr>
            </a:lvl2pPr>
            <a:lvl3pPr marL="1143000" indent="-228600">
              <a:buFont typeface="Wingdings" pitchFamily="2" charset="2"/>
              <a:buChar char="ü"/>
              <a:defRPr sz="12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1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100"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R" altLang="en-US" dirty="0"/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27058439-9E18-04BB-32F6-76585DC7FD30}"/>
              </a:ext>
            </a:extLst>
          </p:cNvPr>
          <p:cNvCxnSpPr/>
          <p:nvPr userDrawn="1"/>
        </p:nvCxnSpPr>
        <p:spPr>
          <a:xfrm>
            <a:off x="328173" y="556773"/>
            <a:ext cx="11530115" cy="0"/>
          </a:xfrm>
          <a:prstGeom prst="line">
            <a:avLst/>
          </a:prstGeom>
          <a:ln w="12700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대구대학교 DAEGU UNIVERSITY">
            <a:extLst>
              <a:ext uri="{FF2B5EF4-FFF2-40B4-BE49-F238E27FC236}">
                <a16:creationId xmlns:a16="http://schemas.microsoft.com/office/drawing/2014/main" id="{00C62217-1487-327B-09F9-2FE0299BBEC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70" y="6415256"/>
            <a:ext cx="867889" cy="2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5923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48A7140-48FD-8CDD-B05E-CB9553CF1C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9368" y="734492"/>
            <a:ext cx="5181600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ko-KR" altLang="en-US" sz="1600" b="1">
                <a:solidFill>
                  <a:srgbClr val="1F497D"/>
                </a:solidFill>
              </a:defRPr>
            </a:lvl1pPr>
            <a:lvl2pPr>
              <a:defRPr lang="ko-KR" altLang="en-US" sz="1400" b="0">
                <a:solidFill>
                  <a:srgbClr val="1F497D"/>
                </a:solidFill>
              </a:defRPr>
            </a:lvl2pPr>
            <a:lvl3pPr>
              <a:defRPr lang="ko-KR" altLang="en-US" sz="1200" b="0">
                <a:solidFill>
                  <a:srgbClr val="1F497D"/>
                </a:solidFill>
              </a:defRPr>
            </a:lvl3pPr>
            <a:lvl4pPr>
              <a:defRPr lang="ko-KR" altLang="en-US" sz="1050" b="0">
                <a:solidFill>
                  <a:srgbClr val="1F497D"/>
                </a:solidFill>
              </a:defRPr>
            </a:lvl4pPr>
            <a:lvl5pPr>
              <a:defRPr lang="ko-KR" altLang="en-US" sz="1000" b="0">
                <a:solidFill>
                  <a:srgbClr val="1F497D"/>
                </a:solidFill>
              </a:defRPr>
            </a:lvl5pPr>
          </a:lstStyle>
          <a:p>
            <a:pPr lvl="0">
              <a:buFont typeface="Wingdings" pitchFamily="2" charset="2"/>
              <a:buChar char="§"/>
            </a:pPr>
            <a:r>
              <a:rPr lang="ko-KR" altLang="en-US"/>
              <a:t>마스터 텍스트 스타일을 편집하려면 클릭</a:t>
            </a:r>
          </a:p>
          <a:p>
            <a:pPr lvl="1">
              <a:buFont typeface="Wingdings" pitchFamily="2" charset="2"/>
              <a:buChar char="§"/>
            </a:pPr>
            <a:r>
              <a:rPr lang="ko-KR" altLang="en-US"/>
              <a:t>두 번째 수준</a:t>
            </a:r>
          </a:p>
          <a:p>
            <a:pPr lvl="2">
              <a:buFont typeface="Wingdings" pitchFamily="2" charset="2"/>
              <a:buChar char="§"/>
            </a:pPr>
            <a:r>
              <a:rPr lang="ko-KR" altLang="en-US"/>
              <a:t>세 번째 수준</a:t>
            </a:r>
          </a:p>
          <a:p>
            <a:pPr lvl="3">
              <a:buFont typeface="Wingdings" pitchFamily="2" charset="2"/>
              <a:buChar char="§"/>
            </a:pPr>
            <a:r>
              <a:rPr lang="ko-KR" altLang="en-US"/>
              <a:t>네 번째 수준</a:t>
            </a:r>
          </a:p>
          <a:p>
            <a:pPr lvl="4">
              <a:buFont typeface="Wingdings" pitchFamily="2" charset="2"/>
              <a:buChar char="§"/>
            </a:pPr>
            <a:r>
              <a:rPr lang="ko-KR" altLang="en-US"/>
              <a:t>다섯 번째 수준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3FE4B7E-7D5A-1589-0B00-41F7E41DA0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734492"/>
            <a:ext cx="5630476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ko-KR" altLang="en-US" sz="1600" b="1">
                <a:solidFill>
                  <a:srgbClr val="1F497D"/>
                </a:solidFill>
              </a:defRPr>
            </a:lvl1pPr>
            <a:lvl2pPr>
              <a:defRPr lang="ko-KR" altLang="en-US" sz="1400" b="0">
                <a:solidFill>
                  <a:srgbClr val="1F497D"/>
                </a:solidFill>
              </a:defRPr>
            </a:lvl2pPr>
            <a:lvl3pPr>
              <a:defRPr lang="ko-KR" altLang="en-US" sz="1200" b="0">
                <a:solidFill>
                  <a:srgbClr val="1F497D"/>
                </a:solidFill>
              </a:defRPr>
            </a:lvl3pPr>
            <a:lvl4pPr>
              <a:defRPr lang="ko-KR" altLang="en-US" sz="1050" b="0">
                <a:solidFill>
                  <a:srgbClr val="1F497D"/>
                </a:solidFill>
              </a:defRPr>
            </a:lvl4pPr>
            <a:lvl5pPr>
              <a:defRPr lang="ko-KR" altLang="en-US" sz="1000" b="0">
                <a:solidFill>
                  <a:srgbClr val="1F497D"/>
                </a:solidFill>
              </a:defRPr>
            </a:lvl5pPr>
          </a:lstStyle>
          <a:p>
            <a:pPr lvl="0">
              <a:buFont typeface="Wingdings" pitchFamily="2" charset="2"/>
              <a:buChar char="§"/>
            </a:pPr>
            <a:r>
              <a:rPr lang="ko-KR" altLang="en-US"/>
              <a:t>마스터 텍스트 스타일을 편집하려면 클릭</a:t>
            </a:r>
          </a:p>
          <a:p>
            <a:pPr lvl="1">
              <a:buFont typeface="Wingdings" pitchFamily="2" charset="2"/>
              <a:buChar char="§"/>
            </a:pPr>
            <a:r>
              <a:rPr lang="ko-KR" altLang="en-US"/>
              <a:t>두 번째 수준</a:t>
            </a:r>
          </a:p>
          <a:p>
            <a:pPr lvl="2">
              <a:buFont typeface="Wingdings" pitchFamily="2" charset="2"/>
              <a:buChar char="§"/>
            </a:pPr>
            <a:r>
              <a:rPr lang="ko-KR" altLang="en-US"/>
              <a:t>세 번째 수준</a:t>
            </a:r>
          </a:p>
          <a:p>
            <a:pPr lvl="3">
              <a:buFont typeface="Wingdings" pitchFamily="2" charset="2"/>
              <a:buChar char="§"/>
            </a:pPr>
            <a:r>
              <a:rPr lang="ko-KR" altLang="en-US"/>
              <a:t>네 번째 수준</a:t>
            </a:r>
          </a:p>
          <a:p>
            <a:pPr lvl="4">
              <a:buFont typeface="Wingdings" pitchFamily="2" charset="2"/>
              <a:buChar char="§"/>
            </a:pPr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4797D41-B4B7-508D-F8D7-B54EB3E1B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26C6-FA14-4F5B-9749-F8C2D07DC633}" type="datetimeFigureOut">
              <a:rPr lang="ko-KR" altLang="en-US" smtClean="0"/>
              <a:t>2025-04-24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C859DAF-B9E4-3F16-A072-60BCC0ED0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70A8FF6-01C8-9B9D-FB42-5BD59FF2C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356350"/>
            <a:ext cx="2743200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8" name="직선 연결선 6">
            <a:extLst>
              <a:ext uri="{FF2B5EF4-FFF2-40B4-BE49-F238E27FC236}">
                <a16:creationId xmlns:a16="http://schemas.microsoft.com/office/drawing/2014/main" id="{8C22431B-F4A8-E327-3C61-348C4E557C1A}"/>
              </a:ext>
            </a:extLst>
          </p:cNvPr>
          <p:cNvCxnSpPr/>
          <p:nvPr/>
        </p:nvCxnSpPr>
        <p:spPr>
          <a:xfrm>
            <a:off x="328173" y="556773"/>
            <a:ext cx="11530115" cy="0"/>
          </a:xfrm>
          <a:prstGeom prst="line">
            <a:avLst/>
          </a:prstGeom>
          <a:ln w="12700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제목 1">
            <a:extLst>
              <a:ext uri="{FF2B5EF4-FFF2-40B4-BE49-F238E27FC236}">
                <a16:creationId xmlns:a16="http://schemas.microsoft.com/office/drawing/2014/main" id="{79787C9D-C5D5-8A0D-2238-7CE7E57AF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73" y="41565"/>
            <a:ext cx="10515600" cy="549274"/>
          </a:xfrm>
        </p:spPr>
        <p:txBody>
          <a:bodyPr>
            <a:normAutofit/>
          </a:bodyPr>
          <a:lstStyle>
            <a:lvl1pPr>
              <a:defRPr sz="2400" b="1">
                <a:solidFill>
                  <a:srgbClr val="1F497D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  <p:cxnSp>
        <p:nvCxnSpPr>
          <p:cNvPr id="10" name="직선 연결선 6">
            <a:extLst>
              <a:ext uri="{FF2B5EF4-FFF2-40B4-BE49-F238E27FC236}">
                <a16:creationId xmlns:a16="http://schemas.microsoft.com/office/drawing/2014/main" id="{4B23F56B-01AC-9769-1058-F0C5092A5124}"/>
              </a:ext>
            </a:extLst>
          </p:cNvPr>
          <p:cNvCxnSpPr/>
          <p:nvPr userDrawn="1"/>
        </p:nvCxnSpPr>
        <p:spPr>
          <a:xfrm>
            <a:off x="328173" y="556773"/>
            <a:ext cx="11530115" cy="0"/>
          </a:xfrm>
          <a:prstGeom prst="line">
            <a:avLst/>
          </a:prstGeom>
          <a:ln w="12700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5243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618F8EE-C620-FA2F-3890-E0CB62D07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ED9D3-CD4A-BF44-8249-A813749945BC}" type="datetime1">
              <a:rPr lang="ko-KR" altLang="en-US" smtClean="0"/>
              <a:t>2025-04-24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F158F5D-4496-5A36-A07D-B06273AE3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C2EB81AD-1445-A02A-CB62-1CF868B6E213}"/>
              </a:ext>
            </a:extLst>
          </p:cNvPr>
          <p:cNvCxnSpPr/>
          <p:nvPr/>
        </p:nvCxnSpPr>
        <p:spPr>
          <a:xfrm>
            <a:off x="328173" y="556773"/>
            <a:ext cx="11530115" cy="0"/>
          </a:xfrm>
          <a:prstGeom prst="line">
            <a:avLst/>
          </a:prstGeom>
          <a:ln w="12700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제목 1">
            <a:extLst>
              <a:ext uri="{FF2B5EF4-FFF2-40B4-BE49-F238E27FC236}">
                <a16:creationId xmlns:a16="http://schemas.microsoft.com/office/drawing/2014/main" id="{28BC402B-C4E7-6440-7978-3488A6BEE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72" y="41565"/>
            <a:ext cx="11383597" cy="549274"/>
          </a:xfrm>
        </p:spPr>
        <p:txBody>
          <a:bodyPr>
            <a:normAutofit/>
          </a:bodyPr>
          <a:lstStyle>
            <a:lvl1pPr>
              <a:defRPr sz="2400" b="1">
                <a:solidFill>
                  <a:srgbClr val="1F497D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  <p:pic>
        <p:nvPicPr>
          <p:cNvPr id="2" name="Picture 2" descr="대구대학교 DAEGU UNIVERSITY">
            <a:extLst>
              <a:ext uri="{FF2B5EF4-FFF2-40B4-BE49-F238E27FC236}">
                <a16:creationId xmlns:a16="http://schemas.microsoft.com/office/drawing/2014/main" id="{C00C31A9-E3DB-DD4E-C190-2854A97F8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70" y="6415256"/>
            <a:ext cx="867889" cy="2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E10C5485-A60D-1687-4942-C902EB953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11770" y="6362900"/>
            <a:ext cx="394813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8A334E6-918D-9383-1A6B-3D6FF1FE4FDB}"/>
              </a:ext>
            </a:extLst>
          </p:cNvPr>
          <p:cNvCxnSpPr/>
          <p:nvPr userDrawn="1"/>
        </p:nvCxnSpPr>
        <p:spPr>
          <a:xfrm>
            <a:off x="328173" y="556773"/>
            <a:ext cx="11530115" cy="0"/>
          </a:xfrm>
          <a:prstGeom prst="line">
            <a:avLst/>
          </a:prstGeom>
          <a:ln w="12700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대구대학교 DAEGU UNIVERSITY">
            <a:extLst>
              <a:ext uri="{FF2B5EF4-FFF2-40B4-BE49-F238E27FC236}">
                <a16:creationId xmlns:a16="http://schemas.microsoft.com/office/drawing/2014/main" id="{ACF30C76-7921-B999-5D34-ACE2DD3816E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70" y="6415256"/>
            <a:ext cx="867889" cy="2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65376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AD10B60-E10A-53F9-66EF-219CC53A2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55E4D-C221-EF48-89A6-B9B0E1CCBDF2}" type="datetime1">
              <a:rPr lang="ko-KR" altLang="en-US" smtClean="0"/>
              <a:t>2025-04-24</a:t>
            </a:fld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A82B998-0F80-A29B-3979-56796AA30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6" name="Picture 2" descr="대구대학교 DAEGU UNIVERSITY">
            <a:extLst>
              <a:ext uri="{FF2B5EF4-FFF2-40B4-BE49-F238E27FC236}">
                <a16:creationId xmlns:a16="http://schemas.microsoft.com/office/drawing/2014/main" id="{BF14CFDC-8FA8-5959-E641-07528409D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70" y="6415256"/>
            <a:ext cx="867889" cy="2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BCFCFC89-7C47-9E9A-ED7A-C8C06FCEA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8734" y="6362900"/>
            <a:ext cx="424442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t>‹#›</a:t>
            </a:fld>
            <a:endParaRPr lang="ko-KR" altLang="en-US" dirty="0"/>
          </a:p>
        </p:txBody>
      </p:sp>
      <p:pic>
        <p:nvPicPr>
          <p:cNvPr id="4" name="Picture 2" descr="대구대학교 DAEGU UNIVERSITY">
            <a:extLst>
              <a:ext uri="{FF2B5EF4-FFF2-40B4-BE49-F238E27FC236}">
                <a16:creationId xmlns:a16="http://schemas.microsoft.com/office/drawing/2014/main" id="{645677DF-92A4-956B-E6E7-2370F897BDE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70" y="6415256"/>
            <a:ext cx="867889" cy="2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17112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F85466-4C93-C347-6A3A-4A600C9C1C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3E53DE9-03EB-60D8-F304-688F5226E4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B301660-8AE4-2DDE-082A-9578078C6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89CA6-A214-D241-AC6A-80605AA4562D}" type="datetime1">
              <a:rPr lang="ko-KR" altLang="en-US" smtClean="0"/>
              <a:t>2025-04-24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8BD4D9-69C0-F9AB-1EE0-70C77A75B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14087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D0927C-1997-8889-7B2C-36E133DEE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73" y="41565"/>
            <a:ext cx="10515600" cy="549274"/>
          </a:xfrm>
        </p:spPr>
        <p:txBody>
          <a:bodyPr>
            <a:normAutofit/>
          </a:bodyPr>
          <a:lstStyle>
            <a:lvl1pPr>
              <a:defRPr sz="2400" b="1">
                <a:solidFill>
                  <a:srgbClr val="1F497D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9CA7D63-D8DD-5139-99C5-0D28C5F0A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55F0-340E-734E-BCD2-49C0D75BDEC3}" type="datetime1">
              <a:rPr lang="ko-KR" altLang="en-US" smtClean="0"/>
              <a:t>2025-04-24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A93BB3-6442-BB76-3B77-01E1D42E0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D20321B-3B84-9D15-AC06-F111E62F9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18" y="6362900"/>
            <a:ext cx="604464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CB5D1FA-78EE-5455-044C-BE62AA26E4B7}"/>
              </a:ext>
            </a:extLst>
          </p:cNvPr>
          <p:cNvCxnSpPr/>
          <p:nvPr userDrawn="1"/>
        </p:nvCxnSpPr>
        <p:spPr>
          <a:xfrm>
            <a:off x="328173" y="556773"/>
            <a:ext cx="11530115" cy="0"/>
          </a:xfrm>
          <a:prstGeom prst="line">
            <a:avLst/>
          </a:prstGeom>
          <a:ln w="12700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대구대학교 DAEGU UNIVERSITY">
            <a:extLst>
              <a:ext uri="{FF2B5EF4-FFF2-40B4-BE49-F238E27FC236}">
                <a16:creationId xmlns:a16="http://schemas.microsoft.com/office/drawing/2014/main" id="{E5B86175-0FB5-2BC4-75E1-6AE013B735A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70" y="6415256"/>
            <a:ext cx="867889" cy="2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내용 개체 틀 9">
            <a:extLst>
              <a:ext uri="{FF2B5EF4-FFF2-40B4-BE49-F238E27FC236}">
                <a16:creationId xmlns:a16="http://schemas.microsoft.com/office/drawing/2014/main" id="{C4CA51FF-7551-051E-481E-0C9B2BEECA3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162" y="736657"/>
            <a:ext cx="11392126" cy="5218660"/>
          </a:xfrm>
        </p:spPr>
        <p:txBody>
          <a:bodyPr>
            <a:normAutofit/>
          </a:bodyPr>
          <a:lstStyle>
            <a:lvl1pPr marL="228600" indent="-228600">
              <a:buFont typeface="Wingdings" pitchFamily="2" charset="2"/>
              <a:buChar char="§"/>
              <a:defRPr sz="1600" b="1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1400">
                <a:solidFill>
                  <a:schemeClr val="accent1">
                    <a:lumMod val="75000"/>
                  </a:schemeClr>
                </a:solidFill>
              </a:defRPr>
            </a:lvl2pPr>
            <a:lvl3pPr marL="1143000" indent="-228600">
              <a:buFont typeface="Wingdings" pitchFamily="2" charset="2"/>
              <a:buChar char="ü"/>
              <a:defRPr sz="12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1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100"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kumimoji="1" lang="ko-KR" altLang="en-US" dirty="0"/>
              <a:t>마스터 텍스트 스타일을 편집하려면 클릭</a:t>
            </a:r>
          </a:p>
          <a:p>
            <a:pPr lvl="1"/>
            <a:r>
              <a:rPr kumimoji="1" lang="ko-KR" altLang="en-US" dirty="0"/>
              <a:t>두 번째 수준</a:t>
            </a:r>
          </a:p>
          <a:p>
            <a:pPr lvl="2"/>
            <a:r>
              <a:rPr kumimoji="1" lang="ko-KR" altLang="en-US" dirty="0"/>
              <a:t>세 번째 수준</a:t>
            </a:r>
          </a:p>
          <a:p>
            <a:pPr lvl="3"/>
            <a:r>
              <a:rPr kumimoji="1" lang="ko-KR" altLang="en-US" dirty="0"/>
              <a:t>네 번째 수준</a:t>
            </a:r>
          </a:p>
          <a:p>
            <a:pPr lvl="4"/>
            <a:r>
              <a:rPr kumimoji="1" lang="ko-KR" altLang="en-US" dirty="0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1666075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48A7140-48FD-8CDD-B05E-CB9553CF1C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9368" y="734492"/>
            <a:ext cx="5181600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ko-KR" altLang="en-US" sz="1600" b="1">
                <a:solidFill>
                  <a:srgbClr val="1F497D"/>
                </a:solidFill>
              </a:defRPr>
            </a:lvl1pPr>
            <a:lvl2pPr>
              <a:defRPr lang="ko-KR" altLang="en-US" sz="1400" b="0">
                <a:solidFill>
                  <a:srgbClr val="1F497D"/>
                </a:solidFill>
              </a:defRPr>
            </a:lvl2pPr>
            <a:lvl3pPr>
              <a:defRPr lang="ko-KR" altLang="en-US" sz="1200" b="0">
                <a:solidFill>
                  <a:srgbClr val="1F497D"/>
                </a:solidFill>
              </a:defRPr>
            </a:lvl3pPr>
            <a:lvl4pPr>
              <a:defRPr lang="ko-KR" altLang="en-US" sz="1050" b="0">
                <a:solidFill>
                  <a:srgbClr val="1F497D"/>
                </a:solidFill>
              </a:defRPr>
            </a:lvl4pPr>
            <a:lvl5pPr>
              <a:defRPr lang="ko-KR" altLang="en-US" sz="1000" b="0">
                <a:solidFill>
                  <a:srgbClr val="1F497D"/>
                </a:solidFill>
              </a:defRPr>
            </a:lvl5pPr>
          </a:lstStyle>
          <a:p>
            <a:pPr lvl="0">
              <a:buFont typeface="Wingdings" pitchFamily="2" charset="2"/>
              <a:buChar char="§"/>
            </a:pPr>
            <a:r>
              <a:rPr lang="ko-KR" altLang="en-US" dirty="0"/>
              <a:t>마스터 텍스트 스타일을 편집하려면 클릭</a:t>
            </a:r>
          </a:p>
          <a:p>
            <a:pPr lvl="1">
              <a:buFont typeface="시스템 서체 일반체"/>
              <a:buChar char="−"/>
            </a:pPr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>
              <a:buFont typeface="시스템 서체 일반체"/>
              <a:buChar char="≫"/>
            </a:pPr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3FE4B7E-7D5A-1589-0B00-41F7E41DA0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734492"/>
            <a:ext cx="5630476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ko-KR" altLang="en-US" sz="1600" b="1">
                <a:solidFill>
                  <a:srgbClr val="1F497D"/>
                </a:solidFill>
              </a:defRPr>
            </a:lvl1pPr>
            <a:lvl2pPr>
              <a:defRPr lang="ko-KR" altLang="en-US" sz="1400" b="0">
                <a:solidFill>
                  <a:srgbClr val="1F497D"/>
                </a:solidFill>
              </a:defRPr>
            </a:lvl2pPr>
            <a:lvl3pPr>
              <a:defRPr lang="ko-KR" altLang="en-US" sz="1200" b="0">
                <a:solidFill>
                  <a:srgbClr val="1F497D"/>
                </a:solidFill>
              </a:defRPr>
            </a:lvl3pPr>
            <a:lvl4pPr>
              <a:defRPr lang="ko-KR" altLang="en-US" sz="1050" b="0">
                <a:solidFill>
                  <a:srgbClr val="1F497D"/>
                </a:solidFill>
              </a:defRPr>
            </a:lvl4pPr>
            <a:lvl5pPr>
              <a:defRPr lang="ko-KR" altLang="en-US" sz="1000" b="0">
                <a:solidFill>
                  <a:srgbClr val="1F497D"/>
                </a:solidFill>
              </a:defRPr>
            </a:lvl5pPr>
          </a:lstStyle>
          <a:p>
            <a:pPr lvl="0">
              <a:buFont typeface="Wingdings" pitchFamily="2" charset="2"/>
              <a:buChar char="§"/>
            </a:pPr>
            <a:r>
              <a:rPr lang="ko-KR" altLang="en-US"/>
              <a:t>마스터 텍스트 스타일을 편집하려면 클릭</a:t>
            </a:r>
          </a:p>
          <a:p>
            <a:pPr lvl="1">
              <a:buFont typeface="시스템 서체 일반체"/>
              <a:buChar char="−"/>
            </a:pPr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>
              <a:buFont typeface="시스템 서체 일반체"/>
              <a:buChar char="≫"/>
            </a:pPr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4797D41-B4B7-508D-F8D7-B54EB3E1B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926C6-FA14-4F5B-9749-F8C2D07DC633}" type="datetimeFigureOut">
              <a:rPr lang="ko-KR" altLang="en-US" smtClean="0"/>
              <a:t>2025-04-24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C859DAF-B9E4-3F16-A072-60BCC0ED0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70A8FF6-01C8-9B9D-FB42-5BD59FF2C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356350"/>
            <a:ext cx="2743200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t>‹#›</a:t>
            </a:fld>
            <a:endParaRPr lang="ko-KR" altLang="en-US" dirty="0"/>
          </a:p>
        </p:txBody>
      </p:sp>
      <p:pic>
        <p:nvPicPr>
          <p:cNvPr id="43" name="Picture 2" descr="디플정위원회, 내년부터 '디지털플랫폼정부혁신과정' 운영 - 전자신문">
            <a:extLst>
              <a:ext uri="{FF2B5EF4-FFF2-40B4-BE49-F238E27FC236}">
                <a16:creationId xmlns:a16="http://schemas.microsoft.com/office/drawing/2014/main" id="{5971EA05-D2AA-545E-EDE8-D91975650BDF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91" t="40410" r="17515" b="41919"/>
          <a:stretch/>
        </p:blipFill>
        <p:spPr bwMode="auto">
          <a:xfrm>
            <a:off x="286329" y="6361135"/>
            <a:ext cx="1949730" cy="32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직선 연결선 6">
            <a:extLst>
              <a:ext uri="{FF2B5EF4-FFF2-40B4-BE49-F238E27FC236}">
                <a16:creationId xmlns:a16="http://schemas.microsoft.com/office/drawing/2014/main" id="{8C22431B-F4A8-E327-3C61-348C4E557C1A}"/>
              </a:ext>
            </a:extLst>
          </p:cNvPr>
          <p:cNvCxnSpPr/>
          <p:nvPr userDrawn="1"/>
        </p:nvCxnSpPr>
        <p:spPr>
          <a:xfrm>
            <a:off x="328173" y="556773"/>
            <a:ext cx="11530115" cy="0"/>
          </a:xfrm>
          <a:prstGeom prst="line">
            <a:avLst/>
          </a:prstGeom>
          <a:ln w="12700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제목 1">
            <a:extLst>
              <a:ext uri="{FF2B5EF4-FFF2-40B4-BE49-F238E27FC236}">
                <a16:creationId xmlns:a16="http://schemas.microsoft.com/office/drawing/2014/main" id="{79787C9D-C5D5-8A0D-2238-7CE7E57AF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73" y="41565"/>
            <a:ext cx="10515600" cy="549274"/>
          </a:xfrm>
        </p:spPr>
        <p:txBody>
          <a:bodyPr>
            <a:normAutofit/>
          </a:bodyPr>
          <a:lstStyle>
            <a:lvl1pPr>
              <a:defRPr sz="2400" b="1">
                <a:solidFill>
                  <a:srgbClr val="1F497D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794014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618F8EE-C620-FA2F-3890-E0CB62D07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ED9D3-CD4A-BF44-8249-A813749945BC}" type="datetime1">
              <a:rPr lang="ko-KR" altLang="en-US" smtClean="0"/>
              <a:t>2025-04-24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F158F5D-4496-5A36-A07D-B06273AE3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C2EB81AD-1445-A02A-CB62-1CF868B6E213}"/>
              </a:ext>
            </a:extLst>
          </p:cNvPr>
          <p:cNvCxnSpPr/>
          <p:nvPr userDrawn="1"/>
        </p:nvCxnSpPr>
        <p:spPr>
          <a:xfrm>
            <a:off x="328173" y="556773"/>
            <a:ext cx="11530115" cy="0"/>
          </a:xfrm>
          <a:prstGeom prst="line">
            <a:avLst/>
          </a:prstGeom>
          <a:ln w="12700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제목 1">
            <a:extLst>
              <a:ext uri="{FF2B5EF4-FFF2-40B4-BE49-F238E27FC236}">
                <a16:creationId xmlns:a16="http://schemas.microsoft.com/office/drawing/2014/main" id="{28BC402B-C4E7-6440-7978-3488A6BEE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72" y="41565"/>
            <a:ext cx="11383597" cy="549274"/>
          </a:xfrm>
        </p:spPr>
        <p:txBody>
          <a:bodyPr>
            <a:normAutofit/>
          </a:bodyPr>
          <a:lstStyle>
            <a:lvl1pPr>
              <a:defRPr sz="2400" b="1">
                <a:solidFill>
                  <a:srgbClr val="1F497D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pic>
        <p:nvPicPr>
          <p:cNvPr id="2" name="Picture 2" descr="대구대학교 DAEGU UNIVERSITY">
            <a:extLst>
              <a:ext uri="{FF2B5EF4-FFF2-40B4-BE49-F238E27FC236}">
                <a16:creationId xmlns:a16="http://schemas.microsoft.com/office/drawing/2014/main" id="{C00C31A9-E3DB-DD4E-C190-2854A97F8D0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70" y="6415256"/>
            <a:ext cx="867889" cy="2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E10C5485-A60D-1687-4942-C902EB953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11770" y="6362900"/>
            <a:ext cx="394813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562908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2011B4D-B25F-498B-43A0-DB672EEFD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E4E369-217D-7EA5-AC1C-A7D03362A2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5FC081F-A80B-7F44-3407-75605BAC44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FDBE8-8628-7645-834E-B15BDAA47BEB}" type="datetime1">
              <a:rPr lang="ko-KR" altLang="en-US" smtClean="0"/>
              <a:t>2025-04-24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397B7C5-E29D-BAF8-D564-1EC9201BDE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E6D4F66-0676-AA2F-64D2-4F91C788E4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F1436-DD76-4EC6-88B1-76B407B5397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96586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49" r:id="rId6"/>
    <p:sldLayoutId id="2147483658" r:id="rId7"/>
    <p:sldLayoutId id="2147483657" r:id="rId8"/>
    <p:sldLayoutId id="2147483654" r:id="rId9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제목 5">
            <a:extLst>
              <a:ext uri="{FF2B5EF4-FFF2-40B4-BE49-F238E27FC236}">
                <a16:creationId xmlns:a16="http://schemas.microsoft.com/office/drawing/2014/main" id="{2E925E2C-64F5-CEFA-CC94-551EF27BB6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152" y="1676400"/>
            <a:ext cx="10977918" cy="1170112"/>
          </a:xfrm>
        </p:spPr>
        <p:txBody>
          <a:bodyPr anchor="ctr">
            <a:noAutofit/>
          </a:bodyPr>
          <a:lstStyle/>
          <a:p>
            <a:r>
              <a:rPr lang="en-US" altLang="ko-KR" sz="3600" b="1" dirty="0">
                <a:solidFill>
                  <a:srgbClr val="1F497D"/>
                </a:solidFill>
              </a:rPr>
              <a:t>N2SF </a:t>
            </a:r>
            <a:r>
              <a:rPr lang="ko-KR" altLang="en-US" sz="3600" b="1" dirty="0">
                <a:solidFill>
                  <a:srgbClr val="1F497D"/>
                </a:solidFill>
              </a:rPr>
              <a:t>연구회 운영 방향</a:t>
            </a:r>
          </a:p>
        </p:txBody>
      </p:sp>
      <p:sp>
        <p:nvSpPr>
          <p:cNvPr id="2" name="부제목 6">
            <a:extLst>
              <a:ext uri="{FF2B5EF4-FFF2-40B4-BE49-F238E27FC236}">
                <a16:creationId xmlns:a16="http://schemas.microsoft.com/office/drawing/2014/main" id="{D5259D56-E339-CBB6-9029-6ACC1C85BC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9911" y="3245052"/>
            <a:ext cx="8532178" cy="1936548"/>
          </a:xfrm>
        </p:spPr>
        <p:txBody>
          <a:bodyPr>
            <a:normAutofit/>
          </a:bodyPr>
          <a:lstStyle/>
          <a:p>
            <a:r>
              <a:rPr lang="ko-KR" altLang="en-US" sz="1800" b="1" dirty="0">
                <a:solidFill>
                  <a:schemeClr val="tx1"/>
                </a:solidFill>
              </a:rPr>
              <a:t>대구대학교 컴퓨터정보공학부 정보보호전공 </a:t>
            </a:r>
            <a:r>
              <a:rPr lang="ko-KR" altLang="en-US" sz="1800" b="1" dirty="0"/>
              <a:t>김창훈</a:t>
            </a:r>
            <a:endParaRPr lang="en-US" altLang="ko-KR" sz="1800" b="1" dirty="0"/>
          </a:p>
          <a:p>
            <a:r>
              <a:rPr lang="en-US" altLang="ko-KR" sz="1800" b="1" dirty="0">
                <a:solidFill>
                  <a:schemeClr val="tx1"/>
                </a:solidFill>
              </a:rPr>
              <a:t>010-8544-2650, kimch@daegu.ac.kr</a:t>
            </a:r>
            <a:endParaRPr lang="ko-KR" altLang="en-US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071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58EF1D04-195D-E169-58A9-0C5680EE34AA}"/>
              </a:ext>
            </a:extLst>
          </p:cNvPr>
          <p:cNvSpPr txBox="1"/>
          <p:nvPr/>
        </p:nvSpPr>
        <p:spPr>
          <a:xfrm>
            <a:off x="5519575" y="724251"/>
            <a:ext cx="1149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>
              <a:buClr>
                <a:srgbClr val="000000"/>
              </a:buClr>
              <a:buFont typeface="Arial"/>
              <a:buNone/>
            </a:pPr>
            <a:r>
              <a:rPr kumimoji="1" lang="ko-KR" altLang="en-US" sz="3200" b="1" kern="0" dirty="0">
                <a:solidFill>
                  <a:srgbClr val="1F497D"/>
                </a:solidFill>
                <a:cs typeface="Arial"/>
                <a:sym typeface="Arial"/>
              </a:rPr>
              <a:t>목 차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3CA4F9A-EAFF-C467-3EF7-A506FD82D632}"/>
              </a:ext>
            </a:extLst>
          </p:cNvPr>
          <p:cNvGrpSpPr/>
          <p:nvPr/>
        </p:nvGrpSpPr>
        <p:grpSpPr>
          <a:xfrm>
            <a:off x="3338125" y="1727726"/>
            <a:ext cx="5515751" cy="506678"/>
            <a:chOff x="2802572" y="1574502"/>
            <a:chExt cx="6583680" cy="596505"/>
          </a:xfrm>
        </p:grpSpPr>
        <p:sp>
          <p:nvSpPr>
            <p:cNvPr id="7" name="모서리가 둥근 직사각형 6">
              <a:extLst>
                <a:ext uri="{FF2B5EF4-FFF2-40B4-BE49-F238E27FC236}">
                  <a16:creationId xmlns:a16="http://schemas.microsoft.com/office/drawing/2014/main" id="{80DC5113-E20C-E6DC-A695-E238DDD57364}"/>
                </a:ext>
              </a:extLst>
            </p:cNvPr>
            <p:cNvSpPr/>
            <p:nvPr/>
          </p:nvSpPr>
          <p:spPr>
            <a:xfrm>
              <a:off x="2802572" y="1574502"/>
              <a:ext cx="6583680" cy="596505"/>
            </a:xfrm>
            <a:prstGeom prst="roundRect">
              <a:avLst>
                <a:gd name="adj" fmla="val 11323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>
              <a:outerShdw blurRad="50800" dist="127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400" b="1" dirty="0">
                  <a:solidFill>
                    <a:schemeClr val="bg1"/>
                  </a:solidFill>
                  <a:latin typeface="+mj-lt"/>
                </a:rPr>
                <a:t>	</a:t>
              </a:r>
              <a:r>
                <a:rPr lang="ko-KR" altLang="en-US" sz="2400" b="1" dirty="0">
                  <a:solidFill>
                    <a:schemeClr val="bg1"/>
                  </a:solidFill>
                  <a:latin typeface="+mj-lt"/>
                </a:rPr>
                <a:t>설립배경</a:t>
              </a: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EF4D665A-D005-F9BD-02BB-540933D120BB}"/>
                </a:ext>
              </a:extLst>
            </p:cNvPr>
            <p:cNvSpPr/>
            <p:nvPr/>
          </p:nvSpPr>
          <p:spPr>
            <a:xfrm>
              <a:off x="3105638" y="1623882"/>
              <a:ext cx="376202" cy="5435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400" kern="0" spc="-15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1.</a:t>
              </a: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20A25250-BAF9-C23B-FE4F-CB0370D49BF4}"/>
              </a:ext>
            </a:extLst>
          </p:cNvPr>
          <p:cNvGrpSpPr/>
          <p:nvPr/>
        </p:nvGrpSpPr>
        <p:grpSpPr>
          <a:xfrm>
            <a:off x="3338125" y="2487028"/>
            <a:ext cx="5515751" cy="506678"/>
            <a:chOff x="2802572" y="2473887"/>
            <a:chExt cx="6583680" cy="596505"/>
          </a:xfrm>
        </p:grpSpPr>
        <p:sp>
          <p:nvSpPr>
            <p:cNvPr id="10" name="모서리가 둥근 직사각형 9">
              <a:extLst>
                <a:ext uri="{FF2B5EF4-FFF2-40B4-BE49-F238E27FC236}">
                  <a16:creationId xmlns:a16="http://schemas.microsoft.com/office/drawing/2014/main" id="{5936EC37-788B-EA7F-A406-FD0BA686B6A6}"/>
                </a:ext>
              </a:extLst>
            </p:cNvPr>
            <p:cNvSpPr/>
            <p:nvPr/>
          </p:nvSpPr>
          <p:spPr>
            <a:xfrm>
              <a:off x="2802572" y="2473887"/>
              <a:ext cx="6583680" cy="596505"/>
            </a:xfrm>
            <a:prstGeom prst="roundRect">
              <a:avLst>
                <a:gd name="adj" fmla="val 11323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>
              <a:outerShdw blurRad="50800" dist="127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400" b="1" dirty="0">
                  <a:solidFill>
                    <a:schemeClr val="bg1"/>
                  </a:solidFill>
                  <a:latin typeface="+mj-lt"/>
                </a:rPr>
                <a:t>	N2SF </a:t>
              </a:r>
              <a:r>
                <a:rPr lang="ko-KR" altLang="en-US" sz="2400" b="1" dirty="0">
                  <a:solidFill>
                    <a:schemeClr val="bg1"/>
                  </a:solidFill>
                  <a:latin typeface="+mj-lt"/>
                </a:rPr>
                <a:t>소개</a:t>
              </a: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6A345384-D13E-FF70-635D-BB500E7DAD2E}"/>
                </a:ext>
              </a:extLst>
            </p:cNvPr>
            <p:cNvSpPr/>
            <p:nvPr/>
          </p:nvSpPr>
          <p:spPr>
            <a:xfrm>
              <a:off x="3105638" y="2523266"/>
              <a:ext cx="376202" cy="5435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400" kern="0" spc="-15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2.</a:t>
              </a: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B7C1A810-7564-EFAA-75D9-D6BFBBC7F912}"/>
              </a:ext>
            </a:extLst>
          </p:cNvPr>
          <p:cNvGrpSpPr/>
          <p:nvPr/>
        </p:nvGrpSpPr>
        <p:grpSpPr>
          <a:xfrm>
            <a:off x="3338125" y="3246330"/>
            <a:ext cx="5515751" cy="506678"/>
            <a:chOff x="2802572" y="3373271"/>
            <a:chExt cx="6583680" cy="596505"/>
          </a:xfrm>
        </p:grpSpPr>
        <p:sp>
          <p:nvSpPr>
            <p:cNvPr id="13" name="모서리가 둥근 직사각형 12">
              <a:extLst>
                <a:ext uri="{FF2B5EF4-FFF2-40B4-BE49-F238E27FC236}">
                  <a16:creationId xmlns:a16="http://schemas.microsoft.com/office/drawing/2014/main" id="{14C35AB0-8135-B8FE-D7C7-BA4341AAF9EB}"/>
                </a:ext>
              </a:extLst>
            </p:cNvPr>
            <p:cNvSpPr/>
            <p:nvPr/>
          </p:nvSpPr>
          <p:spPr>
            <a:xfrm>
              <a:off x="2802572" y="3373271"/>
              <a:ext cx="6583680" cy="596505"/>
            </a:xfrm>
            <a:prstGeom prst="roundRect">
              <a:avLst>
                <a:gd name="adj" fmla="val 11323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>
              <a:outerShdw blurRad="50800" dist="127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400" b="1" dirty="0">
                  <a:solidFill>
                    <a:schemeClr val="bg1"/>
                  </a:solidFill>
                  <a:latin typeface="+mj-lt"/>
                </a:rPr>
                <a:t>	</a:t>
              </a:r>
              <a:r>
                <a:rPr lang="ko-KR" altLang="en-US" sz="2400" b="1" dirty="0">
                  <a:solidFill>
                    <a:schemeClr val="bg1"/>
                  </a:solidFill>
                  <a:latin typeface="+mj-lt"/>
                </a:rPr>
                <a:t>연구회 활동 방향</a:t>
              </a: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E35C5884-5380-1114-0825-A5DB3763D8E1}"/>
                </a:ext>
              </a:extLst>
            </p:cNvPr>
            <p:cNvSpPr/>
            <p:nvPr/>
          </p:nvSpPr>
          <p:spPr>
            <a:xfrm>
              <a:off x="3105638" y="3422650"/>
              <a:ext cx="376202" cy="5435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400" kern="0" spc="-15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3.</a:t>
              </a: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06E9AF12-4453-639B-6CB9-DC68F4CCFC05}"/>
              </a:ext>
            </a:extLst>
          </p:cNvPr>
          <p:cNvGrpSpPr/>
          <p:nvPr/>
        </p:nvGrpSpPr>
        <p:grpSpPr>
          <a:xfrm>
            <a:off x="3338125" y="4005632"/>
            <a:ext cx="5515751" cy="506678"/>
            <a:chOff x="2802572" y="3373271"/>
            <a:chExt cx="6583680" cy="596505"/>
          </a:xfrm>
        </p:grpSpPr>
        <p:sp>
          <p:nvSpPr>
            <p:cNvPr id="5" name="모서리가 둥근 직사각형 4">
              <a:extLst>
                <a:ext uri="{FF2B5EF4-FFF2-40B4-BE49-F238E27FC236}">
                  <a16:creationId xmlns:a16="http://schemas.microsoft.com/office/drawing/2014/main" id="{05F196F8-29E6-5305-6BA9-44898338F3F6}"/>
                </a:ext>
              </a:extLst>
            </p:cNvPr>
            <p:cNvSpPr/>
            <p:nvPr/>
          </p:nvSpPr>
          <p:spPr>
            <a:xfrm>
              <a:off x="2802572" y="3373271"/>
              <a:ext cx="6583680" cy="596505"/>
            </a:xfrm>
            <a:prstGeom prst="roundRect">
              <a:avLst>
                <a:gd name="adj" fmla="val 11323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>
              <a:outerShdw blurRad="50800" dist="127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400" b="1" dirty="0">
                  <a:solidFill>
                    <a:schemeClr val="bg1"/>
                  </a:solidFill>
                  <a:latin typeface="+mj-lt"/>
                </a:rPr>
                <a:t>	</a:t>
              </a:r>
              <a:r>
                <a:rPr lang="ko-KR" altLang="en-US" sz="2400" b="1" dirty="0">
                  <a:solidFill>
                    <a:schemeClr val="bg1"/>
                  </a:solidFill>
                  <a:latin typeface="+mj-lt"/>
                </a:rPr>
                <a:t>운영 세칙 </a:t>
              </a: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BEE97D47-A9E5-F1D8-BBF5-25C3BE2CAE31}"/>
                </a:ext>
              </a:extLst>
            </p:cNvPr>
            <p:cNvSpPr/>
            <p:nvPr/>
          </p:nvSpPr>
          <p:spPr>
            <a:xfrm>
              <a:off x="3105638" y="3422650"/>
              <a:ext cx="376202" cy="4941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400" kern="0" spc="-15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4.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6801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1875CD-6A47-7726-7817-7FD4A9D51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72" y="41565"/>
            <a:ext cx="11603851" cy="549274"/>
          </a:xfrm>
        </p:spPr>
        <p:txBody>
          <a:bodyPr/>
          <a:lstStyle/>
          <a:p>
            <a:r>
              <a:rPr lang="ko-KR" altLang="en-US" dirty="0"/>
              <a:t>설립배경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F93E8E5D-C75E-63F3-AECF-3EE6DE4A5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62900"/>
            <a:ext cx="743581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4035318-C7D0-E1A8-B5C4-A816DD06E4A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162" y="736657"/>
            <a:ext cx="11392126" cy="5218660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지속적으로 고도화되는 사이버공격에 체계적으로 대응</a:t>
            </a:r>
            <a:endParaRPr lang="en-US" altLang="ko-KR" sz="2400" dirty="0"/>
          </a:p>
          <a:p>
            <a:endParaRPr lang="ko-KR" altLang="en-US" sz="300" dirty="0"/>
          </a:p>
          <a:p>
            <a:r>
              <a:rPr lang="en-US" altLang="ko-KR" sz="2400" dirty="0"/>
              <a:t>2024</a:t>
            </a:r>
            <a:r>
              <a:rPr lang="ko-KR" altLang="en-US" sz="2400" dirty="0"/>
              <a:t>년 </a:t>
            </a:r>
            <a:r>
              <a:rPr lang="en-US" altLang="ko-KR" sz="2400" dirty="0"/>
              <a:t>MLS TF </a:t>
            </a:r>
            <a:r>
              <a:rPr lang="ko-KR" altLang="en-US" sz="2400" dirty="0"/>
              <a:t>활동 </a:t>
            </a:r>
            <a:endParaRPr lang="en-US" altLang="ko-KR" sz="2400" dirty="0"/>
          </a:p>
          <a:p>
            <a:endParaRPr lang="ko-KR" altLang="en-US" sz="300" dirty="0"/>
          </a:p>
          <a:p>
            <a:r>
              <a:rPr lang="en-US" altLang="ko-KR" sz="2400" dirty="0"/>
              <a:t>2025</a:t>
            </a:r>
            <a:r>
              <a:rPr lang="ko-KR" altLang="en-US" sz="2400" dirty="0"/>
              <a:t>년 </a:t>
            </a:r>
            <a:r>
              <a:rPr lang="en-US" altLang="ko-KR" sz="2400" dirty="0"/>
              <a:t>1</a:t>
            </a:r>
            <a:r>
              <a:rPr lang="ko-KR" altLang="en-US" sz="2400" dirty="0"/>
              <a:t>월 </a:t>
            </a:r>
            <a:r>
              <a:rPr lang="en-US" altLang="ko-KR" sz="2400" dirty="0"/>
              <a:t>23</a:t>
            </a:r>
            <a:r>
              <a:rPr lang="ko-KR" altLang="en-US" sz="2400" dirty="0"/>
              <a:t>일 </a:t>
            </a:r>
            <a:r>
              <a:rPr lang="ko-KR" altLang="en-US" sz="2400" dirty="0" err="1"/>
              <a:t>국가망보안체계</a:t>
            </a:r>
            <a:r>
              <a:rPr lang="ko-KR" altLang="en-US" sz="2400" dirty="0"/>
              <a:t> </a:t>
            </a:r>
            <a:r>
              <a:rPr lang="en-US" altLang="ko-KR" sz="2400" dirty="0"/>
              <a:t>N2SF </a:t>
            </a:r>
            <a:r>
              <a:rPr lang="ko-KR" altLang="en-US" sz="2400" dirty="0"/>
              <a:t>발표</a:t>
            </a:r>
            <a:r>
              <a:rPr lang="en-US" altLang="ko-KR" sz="2400" dirty="0"/>
              <a:t>(Draft)</a:t>
            </a:r>
          </a:p>
          <a:p>
            <a:endParaRPr lang="en-US" altLang="ko-KR" sz="300" dirty="0"/>
          </a:p>
          <a:p>
            <a:r>
              <a:rPr lang="en-US" altLang="ko-KR" sz="2400" dirty="0"/>
              <a:t>N2SF</a:t>
            </a:r>
            <a:r>
              <a:rPr lang="ko-KR" altLang="en-US" sz="2400" dirty="0"/>
              <a:t>는 심층방어체계로 기술적으로 매우 방대함</a:t>
            </a:r>
            <a:endParaRPr lang="en-US" altLang="ko-KR" sz="2400" dirty="0"/>
          </a:p>
          <a:p>
            <a:endParaRPr lang="ko-KR" altLang="en-US" sz="300" dirty="0"/>
          </a:p>
          <a:p>
            <a:r>
              <a:rPr lang="ko-KR" altLang="en-US" sz="2400" dirty="0"/>
              <a:t>새로운 공격 기법 반영</a:t>
            </a:r>
            <a:r>
              <a:rPr lang="en-US" altLang="ko-KR" sz="2400" dirty="0"/>
              <a:t>, </a:t>
            </a:r>
            <a:r>
              <a:rPr lang="ko-KR" altLang="en-US" sz="2400" dirty="0"/>
              <a:t>통제 기술의 </a:t>
            </a:r>
            <a:r>
              <a:rPr lang="en-US" altLang="ko-KR" sz="2400" dirty="0"/>
              <a:t>PoC, </a:t>
            </a:r>
            <a:r>
              <a:rPr lang="ko-KR" altLang="en-US" sz="2400" dirty="0"/>
              <a:t>기관의 실증 등</a:t>
            </a:r>
            <a:endParaRPr lang="en-US" altLang="ko-KR" sz="2400" dirty="0"/>
          </a:p>
          <a:p>
            <a:endParaRPr lang="ko-KR" altLang="en-US" sz="300" dirty="0"/>
          </a:p>
          <a:p>
            <a:r>
              <a:rPr lang="en-US" altLang="ko-KR" sz="2400" dirty="0"/>
              <a:t>N2SF</a:t>
            </a:r>
            <a:r>
              <a:rPr lang="ko-KR" altLang="en-US" sz="2400" dirty="0"/>
              <a:t>의 지속적인 개선을 위해 산학연관의 유기적이고 체계적인 협력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69107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87D09F-F740-11B0-E6FB-D41656295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73" y="41565"/>
            <a:ext cx="10515600" cy="549274"/>
          </a:xfrm>
        </p:spPr>
        <p:txBody>
          <a:bodyPr/>
          <a:lstStyle/>
          <a:p>
            <a:r>
              <a:rPr lang="en-US" altLang="ko-KR" dirty="0"/>
              <a:t>N2SF </a:t>
            </a:r>
            <a:r>
              <a:rPr lang="ko-KR" altLang="en-US" dirty="0"/>
              <a:t>소개 </a:t>
            </a:r>
            <a:r>
              <a:rPr lang="en-US" altLang="ko-KR" dirty="0"/>
              <a:t>- 5</a:t>
            </a:r>
            <a:r>
              <a:rPr lang="ko-KR" altLang="en-US" dirty="0"/>
              <a:t>단계 절차 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A2B51D5F-5742-EAD8-0564-B8CD4457B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62900"/>
            <a:ext cx="743581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E9FB731-6B15-651E-B587-B9D441D08AD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162" y="736657"/>
            <a:ext cx="11392126" cy="5218660"/>
          </a:xfrm>
        </p:spPr>
        <p:txBody>
          <a:bodyPr>
            <a:normAutofit/>
          </a:bodyPr>
          <a:lstStyle/>
          <a:p>
            <a:r>
              <a:rPr lang="ko-KR" altLang="en-US"/>
              <a:t>망 보안체계를 </a:t>
            </a:r>
            <a:r>
              <a:rPr lang="ko-KR" altLang="en-US" dirty="0"/>
              <a:t>국가</a:t>
            </a:r>
            <a:r>
              <a:rPr lang="en-US" altLang="ko-KR" dirty="0"/>
              <a:t>·</a:t>
            </a:r>
            <a:r>
              <a:rPr lang="ko-KR" altLang="en-US" dirty="0"/>
              <a:t>공공기관에 적용하기 위해서는 </a:t>
            </a:r>
            <a:br>
              <a:rPr lang="en-US" altLang="ko-KR" dirty="0"/>
            </a:br>
            <a:r>
              <a:rPr lang="ko-KR" altLang="en-US" dirty="0"/>
              <a:t>다음과 같이 준비</a:t>
            </a:r>
            <a:r>
              <a:rPr lang="en-US" altLang="ko-KR" dirty="0"/>
              <a:t>, </a:t>
            </a:r>
            <a:r>
              <a:rPr lang="en" altLang="ko-KR" dirty="0"/>
              <a:t>C/S/O </a:t>
            </a:r>
            <a:r>
              <a:rPr lang="ko-KR" altLang="en-US" dirty="0"/>
              <a:t>등급분류</a:t>
            </a:r>
            <a:r>
              <a:rPr lang="en-US" altLang="ko-KR" dirty="0"/>
              <a:t>, </a:t>
            </a:r>
            <a:r>
              <a:rPr lang="ko-KR" altLang="en-US" dirty="0"/>
              <a:t>정보서비스 모델링</a:t>
            </a:r>
            <a:r>
              <a:rPr lang="en-US" altLang="ko-KR" dirty="0"/>
              <a:t>, </a:t>
            </a:r>
            <a:r>
              <a:rPr lang="ko-KR" altLang="en-US" dirty="0"/>
              <a:t>보안대책 수립</a:t>
            </a:r>
            <a:r>
              <a:rPr lang="en-US" altLang="ko-KR" dirty="0"/>
              <a:t>, </a:t>
            </a:r>
            <a:r>
              <a:rPr lang="ko-KR" altLang="en-US" dirty="0"/>
              <a:t>적절성 평가</a:t>
            </a:r>
            <a:r>
              <a:rPr lang="en-US" altLang="ko-KR" dirty="0"/>
              <a:t>·</a:t>
            </a:r>
            <a:r>
              <a:rPr lang="ko-KR" altLang="en-US" dirty="0"/>
              <a:t>조정 등 </a:t>
            </a:r>
            <a:r>
              <a:rPr lang="en-US" altLang="ko-KR" dirty="0"/>
              <a:t>5</a:t>
            </a:r>
            <a:r>
              <a:rPr lang="ko-KR" altLang="en-US" dirty="0"/>
              <a:t>단계의 절차를 수행</a:t>
            </a:r>
          </a:p>
          <a:p>
            <a:endParaRPr lang="ko-KR" altLang="en-US" dirty="0"/>
          </a:p>
          <a:p>
            <a:endParaRPr lang="ko-KR" altLang="en-US" dirty="0"/>
          </a:p>
          <a:p>
            <a:endParaRPr lang="ko-KR" altLang="en-US" dirty="0"/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BA8F6CB8-0AA5-BBE4-0156-EB13B0EBEDC2}"/>
              </a:ext>
            </a:extLst>
          </p:cNvPr>
          <p:cNvGrpSpPr/>
          <p:nvPr/>
        </p:nvGrpSpPr>
        <p:grpSpPr>
          <a:xfrm>
            <a:off x="691250" y="1424702"/>
            <a:ext cx="4899259" cy="837131"/>
            <a:chOff x="6728059" y="4437246"/>
            <a:chExt cx="4899259" cy="837131"/>
          </a:xfrm>
        </p:grpSpPr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E5F4069E-5A83-2359-6B04-4A8B067C90FD}"/>
                </a:ext>
              </a:extLst>
            </p:cNvPr>
            <p:cNvSpPr/>
            <p:nvPr/>
          </p:nvSpPr>
          <p:spPr>
            <a:xfrm>
              <a:off x="6728059" y="4437246"/>
              <a:ext cx="4899259" cy="288758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/>
                <a:t>준비</a:t>
              </a:r>
              <a:r>
                <a:rPr lang="en-US" altLang="ko-KR" sz="1200" b="1" dirty="0"/>
                <a:t>(</a:t>
              </a:r>
              <a:r>
                <a:rPr lang="en" altLang="ko-KR" sz="1200" b="1" dirty="0"/>
                <a:t>Prepare</a:t>
              </a:r>
              <a:r>
                <a:rPr lang="en" altLang="ko-KR" sz="1200" b="1"/>
                <a:t>) </a:t>
              </a:r>
              <a:r>
                <a:rPr lang="ko-KR" altLang="en-US" sz="1200" b="1"/>
                <a:t>단계</a:t>
              </a:r>
              <a:endParaRPr lang="ko-KR" altLang="en-US" sz="1200" b="1" dirty="0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28DC18A8-2FB5-C811-8953-6035480A931A}"/>
                </a:ext>
              </a:extLst>
            </p:cNvPr>
            <p:cNvSpPr/>
            <p:nvPr/>
          </p:nvSpPr>
          <p:spPr>
            <a:xfrm>
              <a:off x="6728059" y="4697129"/>
              <a:ext cx="4899259" cy="57724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ko-KR" altLang="en-US" sz="1200" spc="-100" dirty="0">
                  <a:solidFill>
                    <a:schemeClr val="tx1"/>
                  </a:solidFill>
                </a:rPr>
                <a:t>기관의 업무정보 및 정보서비스 현황을 식별하고 분석하여 이후 절차에</a:t>
              </a:r>
              <a:endParaRPr kumimoji="1" lang="en-US" altLang="ko-KR" sz="1200" spc="-100" dirty="0">
                <a:solidFill>
                  <a:schemeClr val="tx1"/>
                </a:solidFill>
              </a:endParaRPr>
            </a:p>
            <a:p>
              <a:pPr algn="ctr"/>
              <a:r>
                <a:rPr kumimoji="1" lang="ko-KR" altLang="en-US" sz="1200" spc="-100" dirty="0">
                  <a:solidFill>
                    <a:schemeClr val="tx1"/>
                  </a:solidFill>
                </a:rPr>
                <a:t>필요한 기초적인 정보를 </a:t>
              </a:r>
              <a:r>
                <a:rPr kumimoji="1" lang="ko-KR" altLang="en-US" sz="1200" spc="-100">
                  <a:solidFill>
                    <a:schemeClr val="tx1"/>
                  </a:solidFill>
                </a:rPr>
                <a:t>확보하고 망</a:t>
              </a:r>
              <a:r>
                <a:rPr kumimoji="1" lang="en" altLang="ko-KR" sz="1200" spc="-100">
                  <a:solidFill>
                    <a:schemeClr val="tx1"/>
                  </a:solidFill>
                </a:rPr>
                <a:t> </a:t>
              </a:r>
              <a:r>
                <a:rPr kumimoji="1" lang="ko-KR" altLang="en-US" sz="1200" spc="-100" dirty="0">
                  <a:solidFill>
                    <a:schemeClr val="tx1"/>
                  </a:solidFill>
                </a:rPr>
                <a:t>운용 전략을 수립하는 단계</a:t>
              </a:r>
            </a:p>
          </p:txBody>
        </p: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34C86CDC-F101-EB71-0DCF-2008AF46FA52}"/>
              </a:ext>
            </a:extLst>
          </p:cNvPr>
          <p:cNvGrpSpPr/>
          <p:nvPr/>
        </p:nvGrpSpPr>
        <p:grpSpPr>
          <a:xfrm>
            <a:off x="691250" y="2356980"/>
            <a:ext cx="4899259" cy="837131"/>
            <a:chOff x="6728059" y="4437246"/>
            <a:chExt cx="4899259" cy="837131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960CE4FE-8824-A955-7681-26171F88CC31}"/>
                </a:ext>
              </a:extLst>
            </p:cNvPr>
            <p:cNvSpPr/>
            <p:nvPr/>
          </p:nvSpPr>
          <p:spPr>
            <a:xfrm>
              <a:off x="6728059" y="4437246"/>
              <a:ext cx="4899259" cy="288758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" altLang="ko-KR" sz="1200" b="1" dirty="0"/>
                <a:t>C/S/O </a:t>
              </a:r>
              <a:r>
                <a:rPr lang="ko-KR" altLang="en-US" sz="1200" b="1" dirty="0"/>
                <a:t>등급분류</a:t>
              </a:r>
              <a:r>
                <a:rPr lang="en-US" altLang="ko-KR" sz="1200" b="1" dirty="0"/>
                <a:t>(</a:t>
              </a:r>
              <a:r>
                <a:rPr lang="en" altLang="ko-KR" sz="1200" b="1" dirty="0"/>
                <a:t>Categorize) </a:t>
              </a:r>
              <a:r>
                <a:rPr lang="ko-KR" altLang="en-US" sz="1200" b="1" dirty="0"/>
                <a:t>단계</a:t>
              </a: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F0D03009-D520-B57E-5351-26425E695BF9}"/>
                </a:ext>
              </a:extLst>
            </p:cNvPr>
            <p:cNvSpPr/>
            <p:nvPr/>
          </p:nvSpPr>
          <p:spPr>
            <a:xfrm>
              <a:off x="6728059" y="4697129"/>
              <a:ext cx="4899259" cy="57724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ko-KR" altLang="en-US" sz="1200" spc="-100" dirty="0">
                  <a:solidFill>
                    <a:schemeClr val="tx1"/>
                  </a:solidFill>
                </a:rPr>
                <a:t>기관의 업무정보 및 정보시스템에 대해 업무 중요도에 따라 </a:t>
              </a:r>
              <a:endParaRPr kumimoji="1" lang="en-US" altLang="ko-KR" sz="1200" spc="-100" dirty="0">
                <a:solidFill>
                  <a:schemeClr val="tx1"/>
                </a:solidFill>
              </a:endParaRPr>
            </a:p>
            <a:p>
              <a:pPr algn="ctr"/>
              <a:r>
                <a:rPr kumimoji="1" lang="en" altLang="ko-KR" sz="1200" spc="-100" dirty="0">
                  <a:solidFill>
                    <a:schemeClr val="tx1"/>
                  </a:solidFill>
                </a:rPr>
                <a:t>C(Classified:</a:t>
              </a:r>
              <a:r>
                <a:rPr kumimoji="1" lang="ko-KR" altLang="en-US" sz="1200" spc="-100" dirty="0">
                  <a:solidFill>
                    <a:schemeClr val="tx1"/>
                  </a:solidFill>
                </a:rPr>
                <a:t>기밀</a:t>
              </a:r>
              <a:r>
                <a:rPr kumimoji="1" lang="en-US" altLang="ko-KR" sz="1200" spc="-100" dirty="0">
                  <a:solidFill>
                    <a:schemeClr val="tx1"/>
                  </a:solidFill>
                </a:rPr>
                <a:t>), </a:t>
              </a:r>
              <a:r>
                <a:rPr kumimoji="1" lang="en" altLang="ko-KR" sz="1200" spc="-100" dirty="0">
                  <a:solidFill>
                    <a:schemeClr val="tx1"/>
                  </a:solidFill>
                </a:rPr>
                <a:t>S(Sensitive:</a:t>
              </a:r>
              <a:r>
                <a:rPr kumimoji="1" lang="ko-KR" altLang="en-US" sz="1200" spc="-100" dirty="0">
                  <a:solidFill>
                    <a:schemeClr val="tx1"/>
                  </a:solidFill>
                </a:rPr>
                <a:t>민감</a:t>
              </a:r>
              <a:r>
                <a:rPr kumimoji="1" lang="en-US" altLang="ko-KR" sz="1200" spc="-100" dirty="0">
                  <a:solidFill>
                    <a:schemeClr val="tx1"/>
                  </a:solidFill>
                </a:rPr>
                <a:t>), </a:t>
              </a:r>
              <a:r>
                <a:rPr kumimoji="1" lang="en" altLang="ko-KR" sz="1200" spc="-100" dirty="0">
                  <a:solidFill>
                    <a:schemeClr val="tx1"/>
                  </a:solidFill>
                </a:rPr>
                <a:t>O(Open:</a:t>
              </a:r>
              <a:r>
                <a:rPr kumimoji="1" lang="ko-KR" altLang="en-US" sz="1200" spc="-100" dirty="0">
                  <a:solidFill>
                    <a:schemeClr val="tx1"/>
                  </a:solidFill>
                </a:rPr>
                <a:t>공개</a:t>
              </a:r>
              <a:r>
                <a:rPr kumimoji="1" lang="en-US" altLang="ko-KR" sz="1200" spc="-100" dirty="0">
                  <a:solidFill>
                    <a:schemeClr val="tx1"/>
                  </a:solidFill>
                </a:rPr>
                <a:t>) </a:t>
              </a:r>
              <a:r>
                <a:rPr kumimoji="1" lang="ko-KR" altLang="en-US" sz="1200" spc="-100" dirty="0">
                  <a:solidFill>
                    <a:schemeClr val="tx1"/>
                  </a:solidFill>
                </a:rPr>
                <a:t>등 </a:t>
              </a:r>
              <a:br>
                <a:rPr kumimoji="1" lang="ko-KR" altLang="en-US" sz="1200" spc="-100" dirty="0">
                  <a:solidFill>
                    <a:schemeClr val="tx1"/>
                  </a:solidFill>
                </a:rPr>
              </a:br>
              <a:r>
                <a:rPr kumimoji="1" lang="en-US" altLang="ko-KR" sz="1200" spc="-100" dirty="0">
                  <a:solidFill>
                    <a:schemeClr val="tx1"/>
                  </a:solidFill>
                </a:rPr>
                <a:t>3</a:t>
              </a:r>
              <a:r>
                <a:rPr kumimoji="1" lang="ko-KR" altLang="en-US" sz="1200" spc="-100" dirty="0">
                  <a:solidFill>
                    <a:schemeClr val="tx1"/>
                  </a:solidFill>
                </a:rPr>
                <a:t>가지 등급으로 분류</a:t>
              </a:r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4F336083-84AB-784B-840C-9AC8737CD2BC}"/>
              </a:ext>
            </a:extLst>
          </p:cNvPr>
          <p:cNvGrpSpPr/>
          <p:nvPr/>
        </p:nvGrpSpPr>
        <p:grpSpPr>
          <a:xfrm>
            <a:off x="691250" y="3289258"/>
            <a:ext cx="4899259" cy="837131"/>
            <a:chOff x="6728059" y="4437246"/>
            <a:chExt cx="4899259" cy="837131"/>
          </a:xfrm>
        </p:grpSpPr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BCB9918E-6667-3CFF-45DA-7B9EE4818A13}"/>
                </a:ext>
              </a:extLst>
            </p:cNvPr>
            <p:cNvSpPr/>
            <p:nvPr/>
          </p:nvSpPr>
          <p:spPr>
            <a:xfrm>
              <a:off x="6728059" y="4437246"/>
              <a:ext cx="4899259" cy="288758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/>
                <a:t>정보서비스 모델링</a:t>
              </a:r>
              <a:r>
                <a:rPr lang="en-US" altLang="ko-KR" sz="1200" b="1" dirty="0"/>
                <a:t>(</a:t>
              </a:r>
              <a:r>
                <a:rPr lang="en" altLang="ko-KR" sz="1200" b="1" dirty="0"/>
                <a:t>Modelize) </a:t>
              </a:r>
              <a:r>
                <a:rPr lang="ko-KR" altLang="en-US" sz="1200" b="1" dirty="0"/>
                <a:t>단계</a:t>
              </a:r>
            </a:p>
          </p:txBody>
        </p:sp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3DE68AFE-91E5-79CB-41AA-C3E756D3063F}"/>
                </a:ext>
              </a:extLst>
            </p:cNvPr>
            <p:cNvSpPr/>
            <p:nvPr/>
          </p:nvSpPr>
          <p:spPr>
            <a:xfrm>
              <a:off x="6728059" y="4697129"/>
              <a:ext cx="4899259" cy="57724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ko-KR" altLang="en-US" sz="1200" spc="-100" dirty="0">
                  <a:solidFill>
                    <a:schemeClr val="tx1"/>
                  </a:solidFill>
                </a:rPr>
                <a:t>기관의 업무정보 및 정보서비스 현황을 식별하고 분석하여 이후 절차에</a:t>
              </a:r>
              <a:br>
                <a:rPr kumimoji="1" lang="en-US" altLang="ko-KR" sz="1200" spc="-100" dirty="0">
                  <a:solidFill>
                    <a:schemeClr val="tx1"/>
                  </a:solidFill>
                </a:rPr>
              </a:br>
              <a:r>
                <a:rPr kumimoji="1" lang="ko-KR" altLang="en-US" sz="1200" spc="-100" dirty="0">
                  <a:solidFill>
                    <a:schemeClr val="tx1"/>
                  </a:solidFill>
                </a:rPr>
                <a:t>필요한 기초적인 정보를 </a:t>
              </a:r>
              <a:r>
                <a:rPr kumimoji="1" lang="ko-KR" altLang="en-US" sz="1200" spc="-100">
                  <a:solidFill>
                    <a:schemeClr val="tx1"/>
                  </a:solidFill>
                </a:rPr>
                <a:t>확보하고 망</a:t>
              </a:r>
              <a:r>
                <a:rPr kumimoji="1" lang="en" altLang="ko-KR" sz="1200" spc="-100">
                  <a:solidFill>
                    <a:schemeClr val="tx1"/>
                  </a:solidFill>
                </a:rPr>
                <a:t> </a:t>
              </a:r>
              <a:r>
                <a:rPr kumimoji="1" lang="ko-KR" altLang="en-US" sz="1200" spc="-100" dirty="0">
                  <a:solidFill>
                    <a:schemeClr val="tx1"/>
                  </a:solidFill>
                </a:rPr>
                <a:t>운용 전략을 수립하는 단계</a:t>
              </a: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B62368EB-C9E5-17A7-6DE9-754909C13835}"/>
              </a:ext>
            </a:extLst>
          </p:cNvPr>
          <p:cNvGrpSpPr/>
          <p:nvPr/>
        </p:nvGrpSpPr>
        <p:grpSpPr>
          <a:xfrm>
            <a:off x="691250" y="4221536"/>
            <a:ext cx="4899259" cy="837131"/>
            <a:chOff x="6728059" y="4437246"/>
            <a:chExt cx="4899259" cy="837131"/>
          </a:xfrm>
        </p:grpSpPr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6D719C52-DF58-1E1E-6625-E55E81FDBF82}"/>
                </a:ext>
              </a:extLst>
            </p:cNvPr>
            <p:cNvSpPr/>
            <p:nvPr/>
          </p:nvSpPr>
          <p:spPr>
            <a:xfrm>
              <a:off x="6728059" y="4437246"/>
              <a:ext cx="4899259" cy="288758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/>
                <a:t>보안대책 수립</a:t>
              </a:r>
              <a:r>
                <a:rPr lang="en-US" altLang="ko-KR" sz="1200" b="1" dirty="0"/>
                <a:t>(</a:t>
              </a:r>
              <a:r>
                <a:rPr lang="en" altLang="ko-KR" sz="1200" b="1" dirty="0"/>
                <a:t>Select) </a:t>
              </a:r>
              <a:r>
                <a:rPr lang="ko-KR" altLang="en-US" sz="1200" b="1" dirty="0"/>
                <a:t>단계</a:t>
              </a: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C8440829-FC93-16E3-C90D-BBB4AAD78F7D}"/>
                </a:ext>
              </a:extLst>
            </p:cNvPr>
            <p:cNvSpPr/>
            <p:nvPr/>
          </p:nvSpPr>
          <p:spPr>
            <a:xfrm>
              <a:off x="6728059" y="4697129"/>
              <a:ext cx="4899259" cy="57724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ko-KR" altLang="en-US" sz="1200" spc="-100" dirty="0">
                  <a:solidFill>
                    <a:schemeClr val="tx1"/>
                  </a:solidFill>
                </a:rPr>
                <a:t>정보서비스 모델링 결과를 기준으로 적절한 보안통제를 </a:t>
              </a:r>
              <a:br>
                <a:rPr kumimoji="1" lang="en-US" altLang="ko-KR" sz="1200" spc="-100" dirty="0">
                  <a:solidFill>
                    <a:schemeClr val="tx1"/>
                  </a:solidFill>
                </a:rPr>
              </a:br>
              <a:r>
                <a:rPr kumimoji="1" lang="ko-KR" altLang="en-US" sz="1200" spc="-100" dirty="0">
                  <a:solidFill>
                    <a:schemeClr val="tx1"/>
                  </a:solidFill>
                </a:rPr>
                <a:t>선택하고 구현계획을 수립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2DF3A111-E079-6F2A-7AEB-28A442F0E3C5}"/>
              </a:ext>
            </a:extLst>
          </p:cNvPr>
          <p:cNvGrpSpPr/>
          <p:nvPr/>
        </p:nvGrpSpPr>
        <p:grpSpPr>
          <a:xfrm>
            <a:off x="691250" y="5153814"/>
            <a:ext cx="4899259" cy="837131"/>
            <a:chOff x="6728059" y="4437246"/>
            <a:chExt cx="4899259" cy="837131"/>
          </a:xfrm>
        </p:grpSpPr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D2806BBE-837E-9214-2D68-5C3976B50DD2}"/>
                </a:ext>
              </a:extLst>
            </p:cNvPr>
            <p:cNvSpPr/>
            <p:nvPr/>
          </p:nvSpPr>
          <p:spPr>
            <a:xfrm>
              <a:off x="6728059" y="4437246"/>
              <a:ext cx="4899259" cy="288758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/>
                <a:t>적절성 평가</a:t>
              </a:r>
              <a:r>
                <a:rPr lang="en-US" altLang="ko-KR" sz="1200" b="1" dirty="0"/>
                <a:t>·</a:t>
              </a:r>
              <a:r>
                <a:rPr lang="ko-KR" altLang="en-US" sz="1200" b="1" dirty="0"/>
                <a:t>조정</a:t>
              </a:r>
              <a:r>
                <a:rPr lang="en-US" altLang="ko-KR" sz="1200" b="1" dirty="0"/>
                <a:t>(</a:t>
              </a:r>
              <a:r>
                <a:rPr lang="en" altLang="ko-KR" sz="1200" b="1" dirty="0"/>
                <a:t>Assess) </a:t>
              </a:r>
              <a:r>
                <a:rPr lang="ko-KR" altLang="en-US" sz="1200" b="1" dirty="0"/>
                <a:t>단계</a:t>
              </a:r>
              <a:endParaRPr kumimoji="1" lang="ko-KR" altLang="en-US" sz="1400" b="1" dirty="0"/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BED09361-8C25-37A7-C943-DD3AA3B1854B}"/>
                </a:ext>
              </a:extLst>
            </p:cNvPr>
            <p:cNvSpPr/>
            <p:nvPr/>
          </p:nvSpPr>
          <p:spPr>
            <a:xfrm>
              <a:off x="6728059" y="4697129"/>
              <a:ext cx="4899259" cy="57724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ko-KR" altLang="en-US" sz="1200" spc="-100" dirty="0">
                  <a:solidFill>
                    <a:schemeClr val="tx1"/>
                  </a:solidFill>
                </a:rPr>
                <a:t>준비</a:t>
              </a:r>
              <a:r>
                <a:rPr kumimoji="1" lang="en-US" altLang="ko-KR" sz="1200" spc="-100" dirty="0">
                  <a:solidFill>
                    <a:schemeClr val="tx1"/>
                  </a:solidFill>
                </a:rPr>
                <a:t>, </a:t>
              </a:r>
              <a:r>
                <a:rPr kumimoji="1" lang="en" altLang="ko-KR" sz="1200" spc="-100" dirty="0">
                  <a:solidFill>
                    <a:schemeClr val="tx1"/>
                  </a:solidFill>
                </a:rPr>
                <a:t>C/S/O </a:t>
              </a:r>
              <a:r>
                <a:rPr kumimoji="1" lang="ko-KR" altLang="en-US" sz="1200" spc="-100" dirty="0">
                  <a:solidFill>
                    <a:schemeClr val="tx1"/>
                  </a:solidFill>
                </a:rPr>
                <a:t>등급분류</a:t>
              </a:r>
              <a:r>
                <a:rPr kumimoji="1" lang="en-US" altLang="ko-KR" sz="1200" spc="-100" dirty="0">
                  <a:solidFill>
                    <a:schemeClr val="tx1"/>
                  </a:solidFill>
                </a:rPr>
                <a:t>, </a:t>
              </a:r>
              <a:r>
                <a:rPr kumimoji="1" lang="ko-KR" altLang="en-US" sz="1200" spc="-100" dirty="0">
                  <a:solidFill>
                    <a:schemeClr val="tx1"/>
                  </a:solidFill>
                </a:rPr>
                <a:t>정보서비스 모델링</a:t>
              </a:r>
              <a:r>
                <a:rPr kumimoji="1" lang="en-US" altLang="ko-KR" sz="1200" spc="-100" dirty="0">
                  <a:solidFill>
                    <a:schemeClr val="tx1"/>
                  </a:solidFill>
                </a:rPr>
                <a:t>, </a:t>
              </a:r>
              <a:r>
                <a:rPr kumimoji="1" lang="ko-KR" altLang="en-US" sz="1200" spc="-100" dirty="0">
                  <a:solidFill>
                    <a:schemeClr val="tx1"/>
                  </a:solidFill>
                </a:rPr>
                <a:t>보안대책 </a:t>
              </a:r>
              <a:br>
                <a:rPr kumimoji="1" lang="en-US" altLang="ko-KR" sz="1200" spc="-100" dirty="0">
                  <a:solidFill>
                    <a:schemeClr val="tx1"/>
                  </a:solidFill>
                </a:rPr>
              </a:br>
              <a:r>
                <a:rPr kumimoji="1" lang="ko-KR" altLang="en-US" sz="1200" spc="-100" dirty="0">
                  <a:solidFill>
                    <a:schemeClr val="tx1"/>
                  </a:solidFill>
                </a:rPr>
                <a:t>수립의 전 과정에 대한 적절성을 평가하고 재조정</a:t>
              </a:r>
              <a:r>
                <a:rPr kumimoji="1" lang="en-US" altLang="ko-KR" sz="1200" spc="-100" dirty="0">
                  <a:solidFill>
                    <a:schemeClr val="tx1"/>
                  </a:solidFill>
                </a:rPr>
                <a:t>·</a:t>
              </a:r>
              <a:r>
                <a:rPr kumimoji="1" lang="ko-KR" altLang="en-US" sz="1200" spc="-100" dirty="0">
                  <a:solidFill>
                    <a:schemeClr val="tx1"/>
                  </a:solidFill>
                </a:rPr>
                <a:t>승인을 수행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C05E05B2-B963-BE23-ACEA-7C0BE30815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9397" y="2027180"/>
            <a:ext cx="6267114" cy="333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617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6912A8-15A4-A1A5-4F5C-1A9D07A935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8607C2-28EE-221A-FFFE-72FEB800B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73" y="41565"/>
            <a:ext cx="10515600" cy="549274"/>
          </a:xfrm>
        </p:spPr>
        <p:txBody>
          <a:bodyPr>
            <a:normAutofit/>
          </a:bodyPr>
          <a:lstStyle/>
          <a:p>
            <a:r>
              <a:rPr lang="en-US" altLang="ko-KR" dirty="0"/>
              <a:t>N2SF </a:t>
            </a:r>
            <a:r>
              <a:rPr lang="ko-KR" altLang="en-US" dirty="0"/>
              <a:t>소개 </a:t>
            </a:r>
            <a:r>
              <a:rPr lang="en-US" altLang="ko-KR" dirty="0"/>
              <a:t>– </a:t>
            </a:r>
            <a:r>
              <a:rPr lang="ko-KR" altLang="en-US" dirty="0"/>
              <a:t>등급분류 및 보안원칙 적용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A3320E2F-B394-588F-6E6F-686167F3A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62900"/>
            <a:ext cx="743581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7" name="내용 개체 틀 3">
            <a:extLst>
              <a:ext uri="{FF2B5EF4-FFF2-40B4-BE49-F238E27FC236}">
                <a16:creationId xmlns:a16="http://schemas.microsoft.com/office/drawing/2014/main" id="{7A4FB20D-0FB4-AA27-B956-1FC23FE70F0C}"/>
              </a:ext>
            </a:extLst>
          </p:cNvPr>
          <p:cNvSpPr txBox="1">
            <a:spLocks/>
          </p:cNvSpPr>
          <p:nvPr/>
        </p:nvSpPr>
        <p:spPr>
          <a:xfrm>
            <a:off x="561476" y="736657"/>
            <a:ext cx="11281274" cy="5218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§"/>
              <a:defRPr sz="1600" b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ü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>
                <a:solidFill>
                  <a:srgbClr val="1F497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업무환경에서 생성형 </a:t>
            </a:r>
            <a:r>
              <a:rPr lang="en-US" altLang="ko-KR" dirty="0">
                <a:solidFill>
                  <a:srgbClr val="1F497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AI </a:t>
            </a:r>
            <a:r>
              <a:rPr lang="ko-KR" altLang="en-US" dirty="0">
                <a:solidFill>
                  <a:srgbClr val="1F497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활용 위협식별 예</a:t>
            </a:r>
            <a:r>
              <a:rPr lang="en-US" altLang="ko-KR" dirty="0">
                <a:solidFill>
                  <a:srgbClr val="1F497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(3/3) – </a:t>
            </a:r>
            <a:r>
              <a:rPr lang="ko-KR" altLang="en-US" dirty="0">
                <a:solidFill>
                  <a:srgbClr val="1F497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등급분류 및 보안원칙 적용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4A642BF2-4684-8D8E-CDBC-87FBA2896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100" y="1140545"/>
            <a:ext cx="9118600" cy="501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994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7A314E-CCB9-E092-21C4-F8C4A1130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4E70A8-0721-4CFD-00FC-92B166699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73" y="41565"/>
            <a:ext cx="10515600" cy="549274"/>
          </a:xfrm>
        </p:spPr>
        <p:txBody>
          <a:bodyPr>
            <a:normAutofit/>
          </a:bodyPr>
          <a:lstStyle/>
          <a:p>
            <a:r>
              <a:rPr lang="en-US" altLang="ko-KR" dirty="0"/>
              <a:t>N2SF </a:t>
            </a:r>
            <a:r>
              <a:rPr lang="ko-KR" altLang="en-US" dirty="0"/>
              <a:t>소개 </a:t>
            </a:r>
            <a:r>
              <a:rPr lang="en-US" altLang="ko-KR" dirty="0"/>
              <a:t>– </a:t>
            </a:r>
            <a:r>
              <a:rPr lang="ko-KR" altLang="en-US" dirty="0"/>
              <a:t>보안대책 수립</a:t>
            </a:r>
            <a:r>
              <a:rPr lang="en-US" altLang="ko-KR" dirty="0"/>
              <a:t>(Select)</a:t>
            </a:r>
            <a:endParaRPr lang="ko-KR" altLang="en-US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DD63C733-9492-9584-B1A4-7EA7AEB38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62900"/>
            <a:ext cx="743581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7" name="내용 개체 틀 3">
            <a:extLst>
              <a:ext uri="{FF2B5EF4-FFF2-40B4-BE49-F238E27FC236}">
                <a16:creationId xmlns:a16="http://schemas.microsoft.com/office/drawing/2014/main" id="{2ACD5B21-ADEE-28A2-C634-4C3EDE7252E0}"/>
              </a:ext>
            </a:extLst>
          </p:cNvPr>
          <p:cNvSpPr txBox="1">
            <a:spLocks/>
          </p:cNvSpPr>
          <p:nvPr/>
        </p:nvSpPr>
        <p:spPr>
          <a:xfrm>
            <a:off x="574176" y="819943"/>
            <a:ext cx="11281274" cy="5218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§"/>
              <a:defRPr sz="1600" b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ü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>
                <a:solidFill>
                  <a:srgbClr val="1F497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보안통제 항목</a:t>
            </a:r>
            <a:endParaRPr lang="en-US" altLang="ko-KR">
              <a:solidFill>
                <a:srgbClr val="1F497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lvl="1"/>
            <a:r>
              <a:rPr lang="ko-KR" altLang="en-US" sz="1400">
                <a:solidFill>
                  <a:srgbClr val="1F497D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정보서비스 모델링 단계에서 식별된 위협요소와 보안대책 적용지점에 관한 정보를 토대로</a:t>
            </a:r>
            <a:r>
              <a:rPr lang="en-US" altLang="ko-KR" sz="1400">
                <a:solidFill>
                  <a:srgbClr val="1F497D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, </a:t>
            </a:r>
            <a:r>
              <a:rPr lang="ko-KR" altLang="en-US" sz="1400">
                <a:solidFill>
                  <a:srgbClr val="1F497D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각 업무정보</a:t>
            </a:r>
            <a:r>
              <a:rPr lang="en-US" altLang="ko-KR" sz="1400">
                <a:solidFill>
                  <a:srgbClr val="1F497D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·</a:t>
            </a:r>
            <a:r>
              <a:rPr lang="ko-KR" altLang="en-US" sz="1400">
                <a:solidFill>
                  <a:srgbClr val="1F497D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정보시스템에 대한 보안통제 항목을 선택하고 보안통제 항목을 조정한 후</a:t>
            </a:r>
            <a:r>
              <a:rPr lang="en-US" altLang="ko-KR" sz="1400">
                <a:solidFill>
                  <a:srgbClr val="1F497D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, </a:t>
            </a:r>
            <a:r>
              <a:rPr lang="ko-KR" altLang="en-US" sz="1400">
                <a:solidFill>
                  <a:srgbClr val="1F497D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보안통제 구현계획을 수립</a:t>
            </a:r>
          </a:p>
          <a:p>
            <a:pPr lvl="1"/>
            <a:endParaRPr lang="ko-KR" altLang="en-US">
              <a:solidFill>
                <a:srgbClr val="1F497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DD92572-EC87-B193-93E5-3D0D306F12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7300" y="1689570"/>
            <a:ext cx="8058150" cy="451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139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242362-FB75-7150-A332-93D95A725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N2SF </a:t>
            </a:r>
            <a:r>
              <a:rPr lang="ko-KR" altLang="en-US" dirty="0"/>
              <a:t>소개 </a:t>
            </a:r>
            <a:r>
              <a:rPr lang="en-US" altLang="ko-KR" dirty="0"/>
              <a:t>– </a:t>
            </a:r>
            <a:r>
              <a:rPr kumimoji="1" lang="en-US" altLang="ko-KR" dirty="0"/>
              <a:t>DPG-Hub PoC </a:t>
            </a:r>
            <a:r>
              <a:rPr kumimoji="1" lang="ko-KR" altLang="en-US" dirty="0"/>
              <a:t>예시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DC40C5BE-13D7-EA6F-6B38-2E0E4EEE9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7</a:t>
            </a:fld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0A0CDB6-9909-BF81-6C05-34E934DFB401}"/>
              </a:ext>
            </a:extLst>
          </p:cNvPr>
          <p:cNvSpPr/>
          <p:nvPr/>
        </p:nvSpPr>
        <p:spPr>
          <a:xfrm>
            <a:off x="287634" y="1799759"/>
            <a:ext cx="3838567" cy="419904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CA22655-431E-2255-637C-76BF1583BC38}"/>
              </a:ext>
            </a:extLst>
          </p:cNvPr>
          <p:cNvSpPr/>
          <p:nvPr/>
        </p:nvSpPr>
        <p:spPr>
          <a:xfrm>
            <a:off x="188292" y="1106137"/>
            <a:ext cx="11815416" cy="509197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C505FD0-06A5-5811-A8F4-DAFEFE3107D2}"/>
              </a:ext>
            </a:extLst>
          </p:cNvPr>
          <p:cNvSpPr/>
          <p:nvPr/>
        </p:nvSpPr>
        <p:spPr>
          <a:xfrm>
            <a:off x="3371469" y="868680"/>
            <a:ext cx="5631329" cy="474914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400" b="1" dirty="0">
                <a:solidFill>
                  <a:schemeClr val="bg1"/>
                </a:solidFill>
                <a:latin typeface="+mj-lt"/>
              </a:rPr>
              <a:t>사이버 보안체계</a:t>
            </a:r>
          </a:p>
        </p:txBody>
      </p:sp>
      <p:cxnSp>
        <p:nvCxnSpPr>
          <p:cNvPr id="7" name="직선 화살표 연결선 6">
            <a:extLst>
              <a:ext uri="{FF2B5EF4-FFF2-40B4-BE49-F238E27FC236}">
                <a16:creationId xmlns:a16="http://schemas.microsoft.com/office/drawing/2014/main" id="{2D74A4E7-CF7B-519D-1619-C4F7314C9446}"/>
              </a:ext>
            </a:extLst>
          </p:cNvPr>
          <p:cNvCxnSpPr>
            <a:stCxn id="11" idx="3"/>
            <a:endCxn id="12" idx="1"/>
          </p:cNvCxnSpPr>
          <p:nvPr/>
        </p:nvCxnSpPr>
        <p:spPr>
          <a:xfrm>
            <a:off x="6625300" y="3178158"/>
            <a:ext cx="214189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8DA44A55-64CD-7A1B-632D-43A59F3D4F52}"/>
              </a:ext>
            </a:extLst>
          </p:cNvPr>
          <p:cNvCxnSpPr>
            <a:cxnSpLocks/>
            <a:stCxn id="13" idx="3"/>
            <a:endCxn id="14" idx="1"/>
          </p:cNvCxnSpPr>
          <p:nvPr/>
        </p:nvCxnSpPr>
        <p:spPr>
          <a:xfrm>
            <a:off x="9234172" y="3178158"/>
            <a:ext cx="214189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716B2C59-FECF-DA18-AFD9-60A5CAB87438}"/>
              </a:ext>
            </a:extLst>
          </p:cNvPr>
          <p:cNvCxnSpPr>
            <a:cxnSpLocks/>
            <a:stCxn id="12" idx="3"/>
            <a:endCxn id="13" idx="1"/>
          </p:cNvCxnSpPr>
          <p:nvPr/>
        </p:nvCxnSpPr>
        <p:spPr>
          <a:xfrm>
            <a:off x="7900936" y="3178158"/>
            <a:ext cx="271789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0A7B9E92-6213-7C2F-498C-F827094695B4}"/>
              </a:ext>
            </a:extLst>
          </p:cNvPr>
          <p:cNvCxnSpPr>
            <a:cxnSpLocks/>
            <a:stCxn id="14" idx="3"/>
            <a:endCxn id="15" idx="1"/>
          </p:cNvCxnSpPr>
          <p:nvPr/>
        </p:nvCxnSpPr>
        <p:spPr>
          <a:xfrm>
            <a:off x="10509808" y="3178158"/>
            <a:ext cx="21419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F871DB3-BE90-B75C-D299-2A70094DF835}"/>
              </a:ext>
            </a:extLst>
          </p:cNvPr>
          <p:cNvSpPr/>
          <p:nvPr/>
        </p:nvSpPr>
        <p:spPr>
          <a:xfrm>
            <a:off x="5563853" y="2940701"/>
            <a:ext cx="1061447" cy="4749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ko-KR" sz="1100" b="1" dirty="0">
                <a:solidFill>
                  <a:schemeClr val="tx1"/>
                </a:solidFill>
                <a:latin typeface="+mj-lt"/>
              </a:rPr>
              <a:t>2.2</a:t>
            </a:r>
            <a:r>
              <a:rPr kumimoji="1" lang="ko-KR" altLang="en-US" sz="1100" b="1" dirty="0">
                <a:solidFill>
                  <a:schemeClr val="tx1"/>
                </a:solidFill>
                <a:latin typeface="+mj-lt"/>
              </a:rPr>
              <a:t> 인프라 보호</a:t>
            </a:r>
            <a:endParaRPr kumimoji="1" lang="ko-KR" altLang="en-US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895CE6E-C978-E648-F6AD-C65BCF97F8A0}"/>
              </a:ext>
            </a:extLst>
          </p:cNvPr>
          <p:cNvSpPr/>
          <p:nvPr/>
        </p:nvSpPr>
        <p:spPr>
          <a:xfrm>
            <a:off x="6839489" y="2940701"/>
            <a:ext cx="1061447" cy="4749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ko-KR" sz="1100" b="1" dirty="0">
                <a:solidFill>
                  <a:schemeClr val="tx1"/>
                </a:solidFill>
                <a:latin typeface="+mj-lt"/>
              </a:rPr>
              <a:t>2.3</a:t>
            </a:r>
            <a:r>
              <a:rPr kumimoji="1" lang="ko-KR" altLang="en-US" sz="1100" b="1" dirty="0">
                <a:solidFill>
                  <a:schemeClr val="tx1"/>
                </a:solidFill>
                <a:latin typeface="+mj-lt"/>
              </a:rPr>
              <a:t> 데이터 보호</a:t>
            </a:r>
            <a:endParaRPr kumimoji="1" lang="ko-KR" altLang="en-US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248A266-A5E3-D998-DF12-821B81B69635}"/>
              </a:ext>
            </a:extLst>
          </p:cNvPr>
          <p:cNvSpPr/>
          <p:nvPr/>
        </p:nvSpPr>
        <p:spPr>
          <a:xfrm>
            <a:off x="8172725" y="2940701"/>
            <a:ext cx="1061447" cy="4749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ko-KR" sz="1100" b="1" dirty="0">
                <a:solidFill>
                  <a:schemeClr val="tx1"/>
                </a:solidFill>
                <a:latin typeface="+mj-lt"/>
              </a:rPr>
              <a:t>3.1</a:t>
            </a:r>
            <a:r>
              <a:rPr kumimoji="1" lang="ko-KR" altLang="en-US" sz="1100" b="1" dirty="0">
                <a:solidFill>
                  <a:schemeClr val="tx1"/>
                </a:solidFill>
                <a:latin typeface="+mj-lt"/>
              </a:rPr>
              <a:t> 탐지</a:t>
            </a:r>
            <a:endParaRPr kumimoji="1" lang="ko-KR" altLang="en-US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F429956-2780-B5EE-BF8A-ED625963F7DD}"/>
              </a:ext>
            </a:extLst>
          </p:cNvPr>
          <p:cNvSpPr/>
          <p:nvPr/>
        </p:nvSpPr>
        <p:spPr>
          <a:xfrm>
            <a:off x="9448361" y="2940701"/>
            <a:ext cx="1061447" cy="4749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ko-KR" sz="1100" b="1" dirty="0">
                <a:solidFill>
                  <a:schemeClr val="tx1"/>
                </a:solidFill>
                <a:latin typeface="+mj-lt"/>
              </a:rPr>
              <a:t>3.2</a:t>
            </a:r>
            <a:r>
              <a:rPr kumimoji="1" lang="ko-KR" altLang="en-US" sz="1100" b="1" dirty="0">
                <a:solidFill>
                  <a:schemeClr val="tx1"/>
                </a:solidFill>
                <a:latin typeface="+mj-lt"/>
              </a:rPr>
              <a:t> 대응</a:t>
            </a:r>
            <a:endParaRPr kumimoji="1" lang="ko-KR" altLang="en-US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626F87C0-4F0C-E14F-5B25-5193E3B43567}"/>
              </a:ext>
            </a:extLst>
          </p:cNvPr>
          <p:cNvSpPr/>
          <p:nvPr/>
        </p:nvSpPr>
        <p:spPr>
          <a:xfrm>
            <a:off x="10724000" y="2940701"/>
            <a:ext cx="1061447" cy="4749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ko-KR" sz="1100" b="1" dirty="0">
                <a:solidFill>
                  <a:schemeClr val="tx1"/>
                </a:solidFill>
                <a:latin typeface="+mj-lt"/>
              </a:rPr>
              <a:t>3.3</a:t>
            </a:r>
            <a:r>
              <a:rPr kumimoji="1" lang="ko-KR" altLang="en-US" sz="1100" b="1" dirty="0">
                <a:solidFill>
                  <a:schemeClr val="tx1"/>
                </a:solidFill>
                <a:latin typeface="+mj-lt"/>
              </a:rPr>
              <a:t> 복구</a:t>
            </a:r>
            <a:endParaRPr kumimoji="1" lang="ko-KR" altLang="en-US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1EF888A-EB85-003A-FEFE-4119337BBD39}"/>
              </a:ext>
            </a:extLst>
          </p:cNvPr>
          <p:cNvSpPr/>
          <p:nvPr/>
        </p:nvSpPr>
        <p:spPr>
          <a:xfrm>
            <a:off x="2954977" y="2940701"/>
            <a:ext cx="1061447" cy="4749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ko-KR" sz="1100" b="1" dirty="0">
                <a:solidFill>
                  <a:schemeClr val="tx1"/>
                </a:solidFill>
                <a:latin typeface="+mj-lt"/>
              </a:rPr>
              <a:t>1.3</a:t>
            </a:r>
            <a:r>
              <a:rPr kumimoji="1" lang="ko-KR" altLang="en-US" sz="1100" b="1" dirty="0">
                <a:solidFill>
                  <a:schemeClr val="tx1"/>
                </a:solidFill>
                <a:latin typeface="+mj-lt"/>
              </a:rPr>
              <a:t> 분류</a:t>
            </a:r>
            <a:r>
              <a:rPr kumimoji="1" lang="en-US" altLang="ko-KR" sz="1100" b="1" dirty="0">
                <a:solidFill>
                  <a:schemeClr val="tx1"/>
                </a:solidFill>
                <a:latin typeface="+mj-lt"/>
              </a:rPr>
              <a:t>/</a:t>
            </a:r>
            <a:r>
              <a:rPr kumimoji="1" lang="ko-KR" altLang="en-US" sz="1100" b="1" dirty="0">
                <a:solidFill>
                  <a:schemeClr val="tx1"/>
                </a:solidFill>
                <a:latin typeface="+mj-lt"/>
              </a:rPr>
              <a:t>분리</a:t>
            </a:r>
            <a:endParaRPr kumimoji="1" lang="ko-KR" altLang="en-US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40AE678-B2D7-BC0E-F763-AF950AD6A417}"/>
              </a:ext>
            </a:extLst>
          </p:cNvPr>
          <p:cNvSpPr/>
          <p:nvPr/>
        </p:nvSpPr>
        <p:spPr>
          <a:xfrm>
            <a:off x="4288214" y="2940701"/>
            <a:ext cx="1061447" cy="4749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ko-KR" sz="1100" b="1" dirty="0">
                <a:solidFill>
                  <a:schemeClr val="tx1"/>
                </a:solidFill>
                <a:latin typeface="+mj-lt"/>
              </a:rPr>
              <a:t>2.1</a:t>
            </a:r>
            <a:r>
              <a:rPr kumimoji="1" lang="ko-KR" altLang="en-US" sz="1100" b="1" dirty="0">
                <a:solidFill>
                  <a:schemeClr val="tx1"/>
                </a:solidFill>
                <a:latin typeface="+mj-lt"/>
              </a:rPr>
              <a:t> 접근제어</a:t>
            </a:r>
            <a:endParaRPr kumimoji="1" lang="ko-KR" altLang="en-US" sz="11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FAFD04DE-7392-3E9C-39BF-940F8D33BB8E}"/>
              </a:ext>
            </a:extLst>
          </p:cNvPr>
          <p:cNvCxnSpPr>
            <a:cxnSpLocks/>
            <a:stCxn id="17" idx="3"/>
            <a:endCxn id="11" idx="1"/>
          </p:cNvCxnSpPr>
          <p:nvPr/>
        </p:nvCxnSpPr>
        <p:spPr>
          <a:xfrm>
            <a:off x="5349661" y="3178158"/>
            <a:ext cx="21419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64EC5688-34C2-A345-94A7-05BA926DA817}"/>
              </a:ext>
            </a:extLst>
          </p:cNvPr>
          <p:cNvCxnSpPr>
            <a:cxnSpLocks/>
            <a:stCxn id="16" idx="3"/>
            <a:endCxn id="17" idx="1"/>
          </p:cNvCxnSpPr>
          <p:nvPr/>
        </p:nvCxnSpPr>
        <p:spPr>
          <a:xfrm>
            <a:off x="4016424" y="3178158"/>
            <a:ext cx="271790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F7F817E0-FEEF-2775-B1AA-78F774EBDBEE}"/>
              </a:ext>
            </a:extLst>
          </p:cNvPr>
          <p:cNvSpPr txBox="1"/>
          <p:nvPr/>
        </p:nvSpPr>
        <p:spPr>
          <a:xfrm>
            <a:off x="2912609" y="3490485"/>
            <a:ext cx="1252266" cy="609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보안 설계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심층 방어 아키텍처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도메인 분리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5B39B82-2557-A266-D5C0-C04EB612B762}"/>
              </a:ext>
            </a:extLst>
          </p:cNvPr>
          <p:cNvSpPr txBox="1"/>
          <p:nvPr/>
        </p:nvSpPr>
        <p:spPr>
          <a:xfrm>
            <a:off x="4228246" y="3490485"/>
            <a:ext cx="944489" cy="609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en-US" altLang="ko-KR" sz="800" b="1" dirty="0"/>
              <a:t>ID</a:t>
            </a:r>
            <a:r>
              <a:rPr kumimoji="1" lang="ko-KR" altLang="en-US" sz="800" b="1" dirty="0"/>
              <a:t> 관리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식별 및 인증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접근제어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30E2CE8-A4CF-C3D3-6C25-2A4B43EEABE1}"/>
              </a:ext>
            </a:extLst>
          </p:cNvPr>
          <p:cNvSpPr txBox="1"/>
          <p:nvPr/>
        </p:nvSpPr>
        <p:spPr>
          <a:xfrm>
            <a:off x="5473692" y="3490485"/>
            <a:ext cx="1279517" cy="7722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시스템</a:t>
            </a:r>
            <a:r>
              <a:rPr kumimoji="1" lang="en-US" altLang="ko-KR" sz="800" b="1" dirty="0"/>
              <a:t>,</a:t>
            </a:r>
            <a:r>
              <a:rPr kumimoji="1" lang="ko-KR" altLang="en-US" sz="800" b="1" dirty="0"/>
              <a:t> 인프라 보호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회복 요구사항 충족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가용성 위한 </a:t>
            </a:r>
            <a:br>
              <a:rPr kumimoji="1" lang="en-US" altLang="ko-KR" sz="800" b="1" dirty="0"/>
            </a:br>
            <a:r>
              <a:rPr kumimoji="1" lang="ko-KR" altLang="en-US" sz="800" b="1" dirty="0"/>
              <a:t>리소스 용량 관리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BC9BD7B-4406-1F7C-8939-DDB54518BAFB}"/>
              </a:ext>
            </a:extLst>
          </p:cNvPr>
          <p:cNvSpPr txBox="1"/>
          <p:nvPr/>
        </p:nvSpPr>
        <p:spPr>
          <a:xfrm>
            <a:off x="8093495" y="3490485"/>
            <a:ext cx="1699504" cy="2235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물리적 환경 모니터링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네트워크 모니터링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서비스 모니터링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기술 사용 모니터링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외부 서비스 모니터링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하드웨어</a:t>
            </a:r>
            <a:r>
              <a:rPr kumimoji="1" lang="en-US" altLang="ko-KR" sz="800" b="1" dirty="0"/>
              <a:t>/</a:t>
            </a:r>
            <a:r>
              <a:rPr kumimoji="1" lang="ko-KR" altLang="en-US" sz="800" b="1" dirty="0"/>
              <a:t>소프트웨어</a:t>
            </a:r>
            <a:r>
              <a:rPr kumimoji="1" lang="en-US" altLang="ko-KR" sz="800" b="1" dirty="0"/>
              <a:t>/</a:t>
            </a:r>
            <a:br>
              <a:rPr kumimoji="1" lang="en-US" altLang="ko-KR" sz="800" b="1" dirty="0"/>
            </a:br>
            <a:r>
              <a:rPr kumimoji="1" lang="ko-KR" altLang="en-US" sz="800" b="1" dirty="0"/>
              <a:t>데이터 모니터링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잠재적 유해 사고 분석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정보 상관관계 분석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영향성 분석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유해 사고 정보 공유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위협정보와 상황정보 통합 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5D3DF8F-6D28-3DB2-0DB9-0B68122A708F}"/>
              </a:ext>
            </a:extLst>
          </p:cNvPr>
          <p:cNvSpPr txBox="1"/>
          <p:nvPr/>
        </p:nvSpPr>
        <p:spPr>
          <a:xfrm>
            <a:off x="9371013" y="3490485"/>
            <a:ext cx="1428596" cy="17478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대응 계획 실행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보고서 분류</a:t>
            </a:r>
            <a:r>
              <a:rPr kumimoji="1" lang="en-US" altLang="ko-KR" sz="800" b="1" dirty="0"/>
              <a:t>/</a:t>
            </a:r>
            <a:r>
              <a:rPr kumimoji="1" lang="ko-KR" altLang="en-US" sz="800" b="1" dirty="0"/>
              <a:t>검증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보고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복구 기준 수립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분석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데이터 수집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규모 추정 및 검증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통지 및 정보 공유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격리 및 제거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F4BDC7C-0D35-3815-6154-6932F5242D30}"/>
              </a:ext>
            </a:extLst>
          </p:cNvPr>
          <p:cNvSpPr txBox="1"/>
          <p:nvPr/>
        </p:nvSpPr>
        <p:spPr>
          <a:xfrm>
            <a:off x="10650743" y="3490485"/>
            <a:ext cx="1223412" cy="19103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대응 계획의 </a:t>
            </a:r>
            <a:br>
              <a:rPr kumimoji="1" lang="en-US" altLang="ko-KR" sz="800" b="1" dirty="0"/>
            </a:br>
            <a:r>
              <a:rPr kumimoji="1" lang="ko-KR" altLang="en-US" sz="800" b="1" dirty="0"/>
              <a:t>복구 부분 실행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복구 작업 수행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백업 및 복구 자산</a:t>
            </a:r>
            <a:br>
              <a:rPr kumimoji="1" lang="en-US" altLang="ko-KR" sz="800" b="1" dirty="0"/>
            </a:br>
            <a:r>
              <a:rPr kumimoji="1" lang="ko-KR" altLang="en-US" sz="800" b="1" dirty="0"/>
              <a:t>무결성 확인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후 운영 기준</a:t>
            </a:r>
            <a:br>
              <a:rPr kumimoji="1" lang="en-US" altLang="ko-KR" sz="800" b="1" dirty="0"/>
            </a:br>
            <a:r>
              <a:rPr kumimoji="1" lang="ko-KR" altLang="en-US" sz="800" b="1" dirty="0"/>
              <a:t>설정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복구된 자산의 </a:t>
            </a:r>
            <a:br>
              <a:rPr kumimoji="1" lang="en-US" altLang="ko-KR" sz="800" b="1" dirty="0"/>
            </a:br>
            <a:r>
              <a:rPr kumimoji="1" lang="ko-KR" altLang="en-US" sz="800" b="1" dirty="0"/>
              <a:t>무결성 확인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사고 복구 종료 및 </a:t>
            </a:r>
            <a:br>
              <a:rPr kumimoji="1" lang="en-US" altLang="ko-KR" sz="800" b="1" dirty="0"/>
            </a:br>
            <a:r>
              <a:rPr kumimoji="1" lang="ko-KR" altLang="en-US" sz="800" b="1" dirty="0"/>
              <a:t>관련 문서 완료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153B49C-A384-DC10-C079-D1CB94FB0340}"/>
              </a:ext>
            </a:extLst>
          </p:cNvPr>
          <p:cNvSpPr txBox="1"/>
          <p:nvPr/>
        </p:nvSpPr>
        <p:spPr>
          <a:xfrm>
            <a:off x="6749328" y="3490485"/>
            <a:ext cx="1037463" cy="609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정보의 기밀성</a:t>
            </a:r>
            <a:r>
              <a:rPr kumimoji="1" lang="en-US" altLang="ko-KR" sz="800" b="1" dirty="0"/>
              <a:t>,</a:t>
            </a:r>
            <a:br>
              <a:rPr kumimoji="1" lang="en-US" altLang="ko-KR" sz="800" b="1" dirty="0"/>
            </a:br>
            <a:r>
              <a:rPr kumimoji="1" lang="ko-KR" altLang="en-US" sz="800" b="1" dirty="0"/>
              <a:t>무결성</a:t>
            </a:r>
            <a:r>
              <a:rPr kumimoji="1" lang="en-US" altLang="ko-KR" sz="800" b="1" dirty="0"/>
              <a:t>,</a:t>
            </a:r>
            <a:r>
              <a:rPr kumimoji="1" lang="ko-KR" altLang="en-US" sz="800" b="1" dirty="0"/>
              <a:t> 가용성</a:t>
            </a:r>
            <a:br>
              <a:rPr kumimoji="1" lang="en-US" altLang="ko-KR" sz="800" b="1" dirty="0"/>
            </a:br>
            <a:r>
              <a:rPr kumimoji="1" lang="ko-KR" altLang="en-US" sz="800" b="1" dirty="0"/>
              <a:t>보호</a:t>
            </a:r>
          </a:p>
        </p:txBody>
      </p:sp>
      <p:sp>
        <p:nvSpPr>
          <p:cNvPr id="27" name="자유형 26">
            <a:extLst>
              <a:ext uri="{FF2B5EF4-FFF2-40B4-BE49-F238E27FC236}">
                <a16:creationId xmlns:a16="http://schemas.microsoft.com/office/drawing/2014/main" id="{91F8951E-8651-A46B-D838-96362C5031ED}"/>
              </a:ext>
            </a:extLst>
          </p:cNvPr>
          <p:cNvSpPr/>
          <p:nvPr/>
        </p:nvSpPr>
        <p:spPr>
          <a:xfrm>
            <a:off x="3571126" y="4464518"/>
            <a:ext cx="3858798" cy="882985"/>
          </a:xfrm>
          <a:custGeom>
            <a:avLst/>
            <a:gdLst>
              <a:gd name="connsiteX0" fmla="*/ 0 w 4827639"/>
              <a:gd name="connsiteY0" fmla="*/ 0 h 668594"/>
              <a:gd name="connsiteX1" fmla="*/ 0 w 4827639"/>
              <a:gd name="connsiteY1" fmla="*/ 668594 h 668594"/>
              <a:gd name="connsiteX2" fmla="*/ 4827639 w 4827639"/>
              <a:gd name="connsiteY2" fmla="*/ 668594 h 668594"/>
              <a:gd name="connsiteX3" fmla="*/ 4827639 w 4827639"/>
              <a:gd name="connsiteY3" fmla="*/ 432620 h 668594"/>
              <a:gd name="connsiteX4" fmla="*/ 4827639 w 4827639"/>
              <a:gd name="connsiteY4" fmla="*/ 167149 h 66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7639" h="668594">
                <a:moveTo>
                  <a:pt x="0" y="0"/>
                </a:moveTo>
                <a:lnTo>
                  <a:pt x="0" y="668594"/>
                </a:lnTo>
                <a:lnTo>
                  <a:pt x="4827639" y="668594"/>
                </a:lnTo>
                <a:lnTo>
                  <a:pt x="4827639" y="432620"/>
                </a:lnTo>
                <a:lnTo>
                  <a:pt x="4827639" y="167149"/>
                </a:lnTo>
              </a:path>
            </a:pathLst>
          </a:custGeom>
          <a:noFill/>
          <a:ln>
            <a:solidFill>
              <a:srgbClr val="FF0000"/>
            </a:solidFill>
            <a:headEnd type="oval" w="med" len="med"/>
            <a:tailEnd type="arrow" w="med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cxnSp>
        <p:nvCxnSpPr>
          <p:cNvPr id="28" name="직선 연결선[R] 27">
            <a:extLst>
              <a:ext uri="{FF2B5EF4-FFF2-40B4-BE49-F238E27FC236}">
                <a16:creationId xmlns:a16="http://schemas.microsoft.com/office/drawing/2014/main" id="{077013F2-0D10-C153-3AA0-3433CC27597C}"/>
              </a:ext>
            </a:extLst>
          </p:cNvPr>
          <p:cNvCxnSpPr>
            <a:cxnSpLocks/>
          </p:cNvCxnSpPr>
          <p:nvPr/>
        </p:nvCxnSpPr>
        <p:spPr>
          <a:xfrm flipV="1">
            <a:off x="6109032" y="4695717"/>
            <a:ext cx="0" cy="651786"/>
          </a:xfrm>
          <a:prstGeom prst="line">
            <a:avLst/>
          </a:prstGeom>
          <a:ln w="127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[R] 28">
            <a:extLst>
              <a:ext uri="{FF2B5EF4-FFF2-40B4-BE49-F238E27FC236}">
                <a16:creationId xmlns:a16="http://schemas.microsoft.com/office/drawing/2014/main" id="{34849963-AC98-5ED3-C9A7-D9FED2E3AC9D}"/>
              </a:ext>
            </a:extLst>
          </p:cNvPr>
          <p:cNvCxnSpPr>
            <a:cxnSpLocks/>
          </p:cNvCxnSpPr>
          <p:nvPr/>
        </p:nvCxnSpPr>
        <p:spPr>
          <a:xfrm flipV="1">
            <a:off x="4872137" y="4695717"/>
            <a:ext cx="0" cy="651786"/>
          </a:xfrm>
          <a:prstGeom prst="line">
            <a:avLst/>
          </a:prstGeom>
          <a:ln w="127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B3EF31A7-3B4D-173C-C0CF-D2083FA55027}"/>
              </a:ext>
            </a:extLst>
          </p:cNvPr>
          <p:cNvSpPr/>
          <p:nvPr/>
        </p:nvSpPr>
        <p:spPr>
          <a:xfrm>
            <a:off x="667531" y="1562301"/>
            <a:ext cx="3092620" cy="47491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 dirty="0">
                <a:solidFill>
                  <a:schemeClr val="tx1"/>
                </a:solidFill>
                <a:latin typeface="+mj-lt"/>
              </a:rPr>
              <a:t>1.</a:t>
            </a:r>
            <a:r>
              <a:rPr kumimoji="1" lang="ko-KR" altLang="en-US" sz="1200" b="1" dirty="0">
                <a:solidFill>
                  <a:schemeClr val="tx1"/>
                </a:solidFill>
                <a:latin typeface="+mj-lt"/>
              </a:rPr>
              <a:t> 보안 준비 단계</a:t>
            </a: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E09F1D82-A9F9-7544-49B7-DF08C22286E1}"/>
              </a:ext>
            </a:extLst>
          </p:cNvPr>
          <p:cNvSpPr/>
          <p:nvPr/>
        </p:nvSpPr>
        <p:spPr>
          <a:xfrm>
            <a:off x="411258" y="2940701"/>
            <a:ext cx="1061447" cy="4749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ko-KR" sz="1100" b="1" dirty="0">
                <a:solidFill>
                  <a:schemeClr val="tx1"/>
                </a:solidFill>
                <a:latin typeface="+mj-lt"/>
              </a:rPr>
              <a:t>1.1</a:t>
            </a:r>
            <a:r>
              <a:rPr kumimoji="1" lang="ko-KR" altLang="en-US" sz="1100" b="1" dirty="0">
                <a:solidFill>
                  <a:schemeClr val="tx1"/>
                </a:solidFill>
                <a:latin typeface="+mj-lt"/>
              </a:rPr>
              <a:t> 자산식별</a:t>
            </a:r>
            <a:endParaRPr kumimoji="1" lang="ko-KR" altLang="en-US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66BE36B7-CA7A-AD92-194C-DC9970993B03}"/>
              </a:ext>
            </a:extLst>
          </p:cNvPr>
          <p:cNvSpPr/>
          <p:nvPr/>
        </p:nvSpPr>
        <p:spPr>
          <a:xfrm>
            <a:off x="1686895" y="2940701"/>
            <a:ext cx="1061447" cy="4749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1" lang="en-US" altLang="ko-KR" sz="1100" b="1" dirty="0">
                <a:solidFill>
                  <a:schemeClr val="tx1"/>
                </a:solidFill>
                <a:latin typeface="+mj-lt"/>
              </a:rPr>
              <a:t>1.2</a:t>
            </a:r>
            <a:r>
              <a:rPr kumimoji="1" lang="ko-KR" altLang="en-US" sz="1100" b="1" dirty="0">
                <a:solidFill>
                  <a:schemeClr val="tx1"/>
                </a:solidFill>
                <a:latin typeface="+mj-lt"/>
              </a:rPr>
              <a:t> 위험평가</a:t>
            </a:r>
            <a:endParaRPr kumimoji="1" lang="ko-KR" altLang="en-US" sz="11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825BCA08-75B3-58B5-5D47-3897C48E3BAF}"/>
              </a:ext>
            </a:extLst>
          </p:cNvPr>
          <p:cNvCxnSpPr>
            <a:cxnSpLocks/>
            <a:stCxn id="32" idx="3"/>
            <a:endCxn id="16" idx="1"/>
          </p:cNvCxnSpPr>
          <p:nvPr/>
        </p:nvCxnSpPr>
        <p:spPr>
          <a:xfrm>
            <a:off x="2748342" y="3178158"/>
            <a:ext cx="206635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>
            <a:extLst>
              <a:ext uri="{FF2B5EF4-FFF2-40B4-BE49-F238E27FC236}">
                <a16:creationId xmlns:a16="http://schemas.microsoft.com/office/drawing/2014/main" id="{4C9F379B-0D84-7C62-0B6A-044A0801B18D}"/>
              </a:ext>
            </a:extLst>
          </p:cNvPr>
          <p:cNvCxnSpPr>
            <a:cxnSpLocks/>
          </p:cNvCxnSpPr>
          <p:nvPr/>
        </p:nvCxnSpPr>
        <p:spPr>
          <a:xfrm>
            <a:off x="1480260" y="3178158"/>
            <a:ext cx="206635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A031C5A4-5EB2-FEDE-8717-3BFC72FA9ACA}"/>
              </a:ext>
            </a:extLst>
          </p:cNvPr>
          <p:cNvSpPr txBox="1"/>
          <p:nvPr/>
        </p:nvSpPr>
        <p:spPr>
          <a:xfrm>
            <a:off x="392951" y="3490485"/>
            <a:ext cx="153920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데이터 종류 식별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데이터 위치 식별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데이터 소유자 식별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데이터 관리자 식별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시스템 종류 식별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시스템 위치 식별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중요도 등 등급 분류</a:t>
            </a:r>
            <a:br>
              <a:rPr kumimoji="1" lang="en-US" altLang="ko-KR" sz="800" b="1" dirty="0"/>
            </a:br>
            <a:r>
              <a:rPr kumimoji="1" lang="en-US" altLang="ko-KR" sz="800" b="1" dirty="0"/>
              <a:t>(</a:t>
            </a:r>
            <a:r>
              <a:rPr kumimoji="1" lang="ko-KR" altLang="en-US" sz="800" b="1" dirty="0"/>
              <a:t>데이터</a:t>
            </a:r>
            <a:r>
              <a:rPr kumimoji="1" lang="en-US" altLang="ko-KR" sz="800" b="1" dirty="0"/>
              <a:t>,</a:t>
            </a:r>
            <a:r>
              <a:rPr kumimoji="1" lang="ko-KR" altLang="en-US" sz="800" b="1" dirty="0"/>
              <a:t> 시스템</a:t>
            </a:r>
            <a:r>
              <a:rPr kumimoji="1" lang="en-US" altLang="ko-KR" sz="800" b="1" dirty="0"/>
              <a:t>·</a:t>
            </a:r>
            <a:r>
              <a:rPr kumimoji="1" lang="ko-KR" altLang="en-US" sz="800" b="1" dirty="0"/>
              <a:t>서비스</a:t>
            </a:r>
            <a:r>
              <a:rPr kumimoji="1" lang="en-US" altLang="ko-KR" sz="800" b="1" dirty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내</a:t>
            </a:r>
            <a:r>
              <a:rPr kumimoji="1" lang="en-US" altLang="ko-KR" sz="800" b="1" dirty="0"/>
              <a:t>/</a:t>
            </a:r>
            <a:r>
              <a:rPr kumimoji="1" lang="ko-KR" altLang="en-US" sz="800" b="1" dirty="0"/>
              <a:t>외부 시스템 연결 식별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데이터 흐름 식별</a:t>
            </a:r>
            <a:endParaRPr kumimoji="1" lang="en-US" altLang="ko-KR" sz="8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데이터 흐름 매핑 식별</a:t>
            </a:r>
            <a:endParaRPr kumimoji="1" lang="en-US" altLang="ko-KR" sz="800" b="1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E1021D2-5437-6F2F-4185-CB77ADE0992D}"/>
              </a:ext>
            </a:extLst>
          </p:cNvPr>
          <p:cNvSpPr txBox="1"/>
          <p:nvPr/>
        </p:nvSpPr>
        <p:spPr>
          <a:xfrm>
            <a:off x="1682452" y="3490485"/>
            <a:ext cx="1444626" cy="934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위험 프레이밍</a:t>
            </a:r>
            <a:br>
              <a:rPr kumimoji="1" lang="en-US" altLang="ko-KR" sz="800" b="1" dirty="0"/>
            </a:br>
            <a:r>
              <a:rPr kumimoji="1" lang="en-US" altLang="ko-KR" sz="800" b="1" dirty="0"/>
              <a:t>(</a:t>
            </a:r>
            <a:r>
              <a:rPr kumimoji="1" lang="ko-KR" altLang="en-US" sz="800" b="1" dirty="0"/>
              <a:t>위협</a:t>
            </a:r>
            <a:r>
              <a:rPr kumimoji="1" lang="en-US" altLang="ko-KR" sz="800" b="1" dirty="0"/>
              <a:t>/</a:t>
            </a:r>
            <a:r>
              <a:rPr kumimoji="1" lang="ko-KR" altLang="en-US" sz="800" b="1" dirty="0"/>
              <a:t>취약점</a:t>
            </a:r>
            <a:r>
              <a:rPr kumimoji="1" lang="en-US" altLang="ko-KR" sz="800" b="1" dirty="0"/>
              <a:t>/</a:t>
            </a:r>
            <a:r>
              <a:rPr kumimoji="1" lang="ko-KR" altLang="en-US" sz="800" b="1" dirty="0"/>
              <a:t>영향</a:t>
            </a:r>
            <a:br>
              <a:rPr kumimoji="1" lang="en-US" altLang="ko-KR" sz="800" b="1" dirty="0"/>
            </a:br>
            <a:r>
              <a:rPr kumimoji="1" lang="en-US" altLang="ko-KR" sz="800" b="1" dirty="0"/>
              <a:t>/</a:t>
            </a:r>
            <a:r>
              <a:rPr kumimoji="1" lang="ko-KR" altLang="en-US" sz="800" b="1" dirty="0"/>
              <a:t>발생가능성</a:t>
            </a:r>
            <a:r>
              <a:rPr kumimoji="1" lang="en-US" altLang="ko-KR" sz="800" b="1" dirty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ko-KR" altLang="en-US" sz="800" b="1" dirty="0"/>
              <a:t>위험 평가</a:t>
            </a:r>
            <a:br>
              <a:rPr kumimoji="1" lang="en-US" altLang="ko-KR" sz="800" b="1" dirty="0"/>
            </a:br>
            <a:r>
              <a:rPr kumimoji="1" lang="en-US" altLang="ko-KR" sz="800" b="1" dirty="0"/>
              <a:t>(</a:t>
            </a:r>
            <a:r>
              <a:rPr kumimoji="1" lang="ko-KR" altLang="en-US" sz="800" b="1" dirty="0"/>
              <a:t>위협</a:t>
            </a:r>
            <a:r>
              <a:rPr kumimoji="1" lang="en-US" altLang="ko-KR" sz="800" b="1" dirty="0"/>
              <a:t>/</a:t>
            </a:r>
            <a:r>
              <a:rPr kumimoji="1" lang="ko-KR" altLang="en-US" sz="800" b="1" dirty="0"/>
              <a:t>취약점</a:t>
            </a:r>
            <a:r>
              <a:rPr kumimoji="1" lang="en-US" altLang="ko-KR" sz="800" b="1" dirty="0"/>
              <a:t>/</a:t>
            </a:r>
            <a:r>
              <a:rPr kumimoji="1" lang="ko-KR" altLang="en-US" sz="800" b="1" dirty="0"/>
              <a:t>자산중심</a:t>
            </a:r>
            <a:r>
              <a:rPr kumimoji="1" lang="en-US" altLang="ko-KR" sz="800" b="1" dirty="0"/>
              <a:t>)</a:t>
            </a:r>
            <a:endParaRPr kumimoji="1" lang="ko-KR" altLang="en-US" sz="800" b="1" dirty="0"/>
          </a:p>
        </p:txBody>
      </p:sp>
      <p:cxnSp>
        <p:nvCxnSpPr>
          <p:cNvPr id="37" name="꺾인 연결선[E] 36">
            <a:extLst>
              <a:ext uri="{FF2B5EF4-FFF2-40B4-BE49-F238E27FC236}">
                <a16:creationId xmlns:a16="http://schemas.microsoft.com/office/drawing/2014/main" id="{FFD8A841-0468-0713-EC01-0A4AEB3BBFB3}"/>
              </a:ext>
            </a:extLst>
          </p:cNvPr>
          <p:cNvCxnSpPr>
            <a:cxnSpLocks/>
            <a:stCxn id="15" idx="0"/>
            <a:endCxn id="44" idx="3"/>
          </p:cNvCxnSpPr>
          <p:nvPr/>
        </p:nvCxnSpPr>
        <p:spPr>
          <a:xfrm rot="16200000" flipV="1">
            <a:off x="9811058" y="1497034"/>
            <a:ext cx="449581" cy="2437753"/>
          </a:xfrm>
          <a:prstGeom prst="bentConnector2">
            <a:avLst/>
          </a:prstGeom>
          <a:ln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꺾인 연결선[E] 37">
            <a:extLst>
              <a:ext uri="{FF2B5EF4-FFF2-40B4-BE49-F238E27FC236}">
                <a16:creationId xmlns:a16="http://schemas.microsoft.com/office/drawing/2014/main" id="{AE37199E-DA02-2CD8-9AC4-F817151C3BC7}"/>
              </a:ext>
            </a:extLst>
          </p:cNvPr>
          <p:cNvCxnSpPr>
            <a:cxnSpLocks/>
            <a:stCxn id="31" idx="0"/>
            <a:endCxn id="44" idx="1"/>
          </p:cNvCxnSpPr>
          <p:nvPr/>
        </p:nvCxnSpPr>
        <p:spPr>
          <a:xfrm rot="5400000" flipH="1" flipV="1">
            <a:off x="1932290" y="1500813"/>
            <a:ext cx="449581" cy="2430196"/>
          </a:xfrm>
          <a:prstGeom prst="bentConnector2">
            <a:avLst/>
          </a:prstGeom>
          <a:ln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5BCC948D-92A7-9C00-FA41-1D3373278EC8}"/>
              </a:ext>
            </a:extLst>
          </p:cNvPr>
          <p:cNvSpPr/>
          <p:nvPr/>
        </p:nvSpPr>
        <p:spPr>
          <a:xfrm>
            <a:off x="4175213" y="1799759"/>
            <a:ext cx="3838567" cy="419904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ED950258-E821-887D-9C1C-9378E7B627E0}"/>
              </a:ext>
            </a:extLst>
          </p:cNvPr>
          <p:cNvSpPr/>
          <p:nvPr/>
        </p:nvSpPr>
        <p:spPr>
          <a:xfrm>
            <a:off x="8056255" y="1799759"/>
            <a:ext cx="3838567" cy="419904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B4217BF0-A0F5-D423-DE0C-CCB1D215D4D9}"/>
              </a:ext>
            </a:extLst>
          </p:cNvPr>
          <p:cNvSpPr/>
          <p:nvPr/>
        </p:nvSpPr>
        <p:spPr>
          <a:xfrm>
            <a:off x="4545025" y="1562301"/>
            <a:ext cx="3099101" cy="47491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 dirty="0">
                <a:solidFill>
                  <a:schemeClr val="tx1"/>
                </a:solidFill>
                <a:latin typeface="+mj-lt"/>
              </a:rPr>
              <a:t>2.</a:t>
            </a:r>
            <a:r>
              <a:rPr kumimoji="1" lang="ko-KR" altLang="en-US" sz="1200" b="1" dirty="0">
                <a:solidFill>
                  <a:schemeClr val="tx1"/>
                </a:solidFill>
                <a:latin typeface="+mj-lt"/>
              </a:rPr>
              <a:t> 보안 이행 단계</a:t>
            </a: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00EC05A-6771-670A-4ECC-53B8B61D030E}"/>
              </a:ext>
            </a:extLst>
          </p:cNvPr>
          <p:cNvSpPr/>
          <p:nvPr/>
        </p:nvSpPr>
        <p:spPr>
          <a:xfrm>
            <a:off x="8429536" y="1562301"/>
            <a:ext cx="3099101" cy="47491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 dirty="0">
                <a:solidFill>
                  <a:schemeClr val="tx1"/>
                </a:solidFill>
                <a:latin typeface="+mj-lt"/>
              </a:rPr>
              <a:t>3.</a:t>
            </a:r>
            <a:r>
              <a:rPr kumimoji="1" lang="ko-KR" altLang="en-US" sz="1200" b="1" dirty="0">
                <a:solidFill>
                  <a:schemeClr val="tx1"/>
                </a:solidFill>
                <a:latin typeface="+mj-lt"/>
              </a:rPr>
              <a:t> 보안 점검 단계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994D183-D260-2F14-6EDE-D4787F79108D}"/>
              </a:ext>
            </a:extLst>
          </p:cNvPr>
          <p:cNvSpPr txBox="1"/>
          <p:nvPr/>
        </p:nvSpPr>
        <p:spPr>
          <a:xfrm>
            <a:off x="3214626" y="5489742"/>
            <a:ext cx="4538261" cy="32517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1000" b="1" dirty="0"/>
              <a:t>자산의 위험 평가에 따른 위협을 방어하기 위한 </a:t>
            </a:r>
            <a:r>
              <a:rPr kumimoji="1" lang="en-US" altLang="ko-KR" sz="1000" b="1" dirty="0"/>
              <a:t>"</a:t>
            </a:r>
            <a:r>
              <a:rPr kumimoji="1" lang="ko-KR" altLang="en-US" sz="1000" b="1" dirty="0"/>
              <a:t>보안 아키텍처</a:t>
            </a:r>
            <a:r>
              <a:rPr kumimoji="1" lang="en-US" altLang="ko-KR" sz="1000" b="1" dirty="0"/>
              <a:t>"</a:t>
            </a:r>
            <a:r>
              <a:rPr kumimoji="1" lang="ko-KR" altLang="en-US" sz="1000" b="1" dirty="0"/>
              <a:t> 구성 및 설정 </a:t>
            </a: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82D34213-02D1-BF46-264E-66C4FB2DBB17}"/>
              </a:ext>
            </a:extLst>
          </p:cNvPr>
          <p:cNvSpPr/>
          <p:nvPr/>
        </p:nvSpPr>
        <p:spPr>
          <a:xfrm>
            <a:off x="3372178" y="2253663"/>
            <a:ext cx="5444793" cy="4749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200" b="1" dirty="0">
                <a:solidFill>
                  <a:schemeClr val="tx1"/>
                </a:solidFill>
                <a:latin typeface="+mj-lt"/>
              </a:rPr>
              <a:t>정책</a:t>
            </a:r>
            <a:r>
              <a:rPr kumimoji="1" lang="en-US" altLang="ko-KR" sz="1200" b="1" dirty="0">
                <a:solidFill>
                  <a:schemeClr val="tx1"/>
                </a:solidFill>
                <a:latin typeface="+mj-lt"/>
              </a:rPr>
              <a:t>, </a:t>
            </a:r>
            <a:r>
              <a:rPr kumimoji="1" lang="ko-KR" altLang="en-US" sz="1200" b="1" dirty="0">
                <a:solidFill>
                  <a:schemeClr val="tx1"/>
                </a:solidFill>
                <a:latin typeface="+mj-lt"/>
              </a:rPr>
              <a:t>관리</a:t>
            </a:r>
            <a:r>
              <a:rPr kumimoji="1" lang="en-US" altLang="ko-KR" sz="1200" b="1" dirty="0">
                <a:solidFill>
                  <a:schemeClr val="tx1"/>
                </a:solidFill>
                <a:latin typeface="+mj-lt"/>
              </a:rPr>
              <a:t>, </a:t>
            </a:r>
            <a:r>
              <a:rPr kumimoji="1" lang="ko-KR" altLang="en-US" sz="1200" b="1" dirty="0">
                <a:solidFill>
                  <a:schemeClr val="tx1"/>
                </a:solidFill>
                <a:latin typeface="+mj-lt"/>
              </a:rPr>
              <a:t>정보공유</a:t>
            </a:r>
            <a:r>
              <a:rPr kumimoji="1" lang="en-US" altLang="ko-KR" sz="1200" b="1" dirty="0">
                <a:solidFill>
                  <a:schemeClr val="tx1"/>
                </a:solidFill>
                <a:latin typeface="+mj-lt"/>
              </a:rPr>
              <a:t>(</a:t>
            </a:r>
            <a:r>
              <a:rPr kumimoji="1" lang="ko-KR" altLang="en-US" sz="1200" b="1" dirty="0">
                <a:solidFill>
                  <a:schemeClr val="tx1"/>
                </a:solidFill>
                <a:latin typeface="+mj-lt"/>
              </a:rPr>
              <a:t>위협 인텔리전스</a:t>
            </a:r>
            <a:r>
              <a:rPr kumimoji="1" lang="en-US" altLang="ko-KR" sz="1200" b="1" dirty="0">
                <a:solidFill>
                  <a:schemeClr val="tx1"/>
                </a:solidFill>
                <a:latin typeface="+mj-lt"/>
              </a:rPr>
              <a:t>)</a:t>
            </a:r>
            <a:endParaRPr kumimoji="1" lang="ko-KR" altLang="en-US" sz="1200" b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77746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D8D5C6D-29F5-148A-6768-6EC53EEFD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N2SF </a:t>
            </a:r>
            <a:r>
              <a:rPr lang="ko-KR" altLang="en-US" dirty="0"/>
              <a:t>소개 </a:t>
            </a:r>
            <a:r>
              <a:rPr lang="en-US" altLang="ko-KR" dirty="0"/>
              <a:t>– </a:t>
            </a:r>
            <a:r>
              <a:rPr kumimoji="1" lang="ko-KR" altLang="en-US" dirty="0"/>
              <a:t>심층방어체계 </a:t>
            </a:r>
            <a:r>
              <a:rPr kumimoji="1" lang="en-US" altLang="ko-KR" dirty="0"/>
              <a:t>:</a:t>
            </a:r>
            <a:r>
              <a:rPr kumimoji="1" lang="ko-KR" altLang="en-US" dirty="0"/>
              <a:t> 인증 예시 </a:t>
            </a:r>
            <a:r>
              <a:rPr kumimoji="1" lang="en-US" altLang="ko-KR" dirty="0"/>
              <a:t>–</a:t>
            </a:r>
            <a:r>
              <a:rPr kumimoji="1" lang="ko-KR" altLang="en-US" dirty="0"/>
              <a:t> </a:t>
            </a:r>
            <a:r>
              <a:rPr kumimoji="1" lang="en-US" altLang="ko-KR" dirty="0"/>
              <a:t>AS-IS</a:t>
            </a:r>
            <a:endParaRPr kumimoji="1" lang="ko-KR" altLang="en-US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4C8D2895-C8D4-774B-C75E-D42BDAF5B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8</a:t>
            </a:fld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A224C98-411D-962C-C288-B9B7F650E1C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162" y="736656"/>
            <a:ext cx="11392126" cy="2253236"/>
          </a:xfrm>
        </p:spPr>
        <p:txBody>
          <a:bodyPr>
            <a:normAutofit/>
          </a:bodyPr>
          <a:lstStyle/>
          <a:p>
            <a:r>
              <a:rPr kumimoji="1" lang="en-US" altLang="ko-KR" sz="1400" dirty="0"/>
              <a:t>1) </a:t>
            </a:r>
            <a:r>
              <a:rPr kumimoji="1" lang="ko-KR" altLang="en-US" sz="1400" dirty="0"/>
              <a:t>단말 접근 제어 </a:t>
            </a:r>
            <a:r>
              <a:rPr kumimoji="1" lang="en-US" altLang="ko-KR" sz="1400" dirty="0"/>
              <a:t>:</a:t>
            </a:r>
            <a:r>
              <a:rPr kumimoji="1" lang="ko-KR" altLang="en-US" sz="1400" dirty="0"/>
              <a:t> </a:t>
            </a:r>
            <a:r>
              <a:rPr kumimoji="1" lang="en-US" altLang="ko-KR" sz="1400" dirty="0"/>
              <a:t>OS </a:t>
            </a:r>
            <a:r>
              <a:rPr kumimoji="1" lang="ko-KR" altLang="en-US" sz="1400" dirty="0"/>
              <a:t>로그인</a:t>
            </a:r>
            <a:endParaRPr kumimoji="1" lang="en-US" altLang="ko-KR" sz="1400" dirty="0"/>
          </a:p>
          <a:p>
            <a:r>
              <a:rPr kumimoji="1" lang="en-US" altLang="ko-KR" sz="1400" dirty="0"/>
              <a:t>2) </a:t>
            </a:r>
            <a:r>
              <a:rPr kumimoji="1" lang="ko-KR" altLang="en-US" sz="1400" dirty="0"/>
              <a:t>네트워크 접근 제어 </a:t>
            </a:r>
            <a:r>
              <a:rPr kumimoji="1" lang="en-US" altLang="ko-KR" sz="1400" dirty="0"/>
              <a:t>:</a:t>
            </a:r>
            <a:r>
              <a:rPr kumimoji="1" lang="ko-KR" altLang="en-US" sz="1400" dirty="0"/>
              <a:t> </a:t>
            </a:r>
            <a:r>
              <a:rPr kumimoji="1" lang="en-US" altLang="ko-KR" sz="1400" dirty="0"/>
              <a:t>NAC (Network Access Control), 802.1x, MAC/IP Address </a:t>
            </a:r>
            <a:r>
              <a:rPr kumimoji="1" lang="ko-KR" altLang="en-US" sz="1400" dirty="0"/>
              <a:t>도용 가능</a:t>
            </a:r>
            <a:endParaRPr kumimoji="1" lang="en-US" altLang="ko-KR" sz="1400" dirty="0"/>
          </a:p>
          <a:p>
            <a:pPr lvl="1"/>
            <a:r>
              <a:rPr kumimoji="1" lang="en-US" altLang="ko-KR" sz="1200" dirty="0"/>
              <a:t>NAC </a:t>
            </a:r>
            <a:r>
              <a:rPr kumimoji="1" lang="ko-KR" altLang="en-US" sz="1200" dirty="0"/>
              <a:t>후에</a:t>
            </a:r>
            <a:r>
              <a:rPr kumimoji="1" lang="en-US" altLang="ko-KR" sz="1200" dirty="0"/>
              <a:t>,</a:t>
            </a:r>
            <a:r>
              <a:rPr kumimoji="1" lang="ko-KR" altLang="en-US" sz="1200" dirty="0"/>
              <a:t> 사용자 단말이 네트워크</a:t>
            </a:r>
            <a:r>
              <a:rPr kumimoji="1" lang="en-US" altLang="ko-KR" sz="1200" dirty="0"/>
              <a:t>(LAN, VLAN)</a:t>
            </a:r>
            <a:r>
              <a:rPr kumimoji="1" lang="ko-KR" altLang="en-US" sz="1200" dirty="0"/>
              <a:t>에 접속</a:t>
            </a:r>
            <a:r>
              <a:rPr kumimoji="1" lang="en-US" altLang="ko-KR" sz="1200" dirty="0"/>
              <a:t>(</a:t>
            </a:r>
            <a:r>
              <a:rPr kumimoji="1" lang="ko-KR" altLang="en-US" sz="1200" dirty="0"/>
              <a:t>할당</a:t>
            </a:r>
            <a:r>
              <a:rPr kumimoji="1" lang="en-US" altLang="ko-KR" sz="1200" dirty="0"/>
              <a:t>)</a:t>
            </a:r>
            <a:r>
              <a:rPr kumimoji="1" lang="ko-KR" altLang="en-US" sz="1200" dirty="0"/>
              <a:t> 되면</a:t>
            </a:r>
            <a:r>
              <a:rPr kumimoji="1" lang="en-US" altLang="ko-KR" sz="1200" dirty="0"/>
              <a:t>,</a:t>
            </a:r>
            <a:r>
              <a:rPr kumimoji="1" lang="ko-KR" altLang="en-US" sz="1200" dirty="0"/>
              <a:t> </a:t>
            </a:r>
            <a:r>
              <a:rPr kumimoji="1" lang="en-US" altLang="ko-KR" sz="1200" dirty="0"/>
              <a:t>NAC</a:t>
            </a:r>
            <a:r>
              <a:rPr kumimoji="1" lang="ko-KR" altLang="en-US" sz="1200" dirty="0"/>
              <a:t>은 접근제어 측면에서 더 이상 관여하지 않음</a:t>
            </a:r>
            <a:endParaRPr kumimoji="1" lang="en-US" altLang="ko-KR" sz="1200" dirty="0"/>
          </a:p>
          <a:p>
            <a:pPr lvl="1"/>
            <a:r>
              <a:rPr kumimoji="1" lang="ko-KR" altLang="en-US" sz="1200" dirty="0"/>
              <a:t>따라서</a:t>
            </a:r>
            <a:r>
              <a:rPr kumimoji="1" lang="en-US" altLang="ko-KR" sz="1200" dirty="0"/>
              <a:t>,</a:t>
            </a:r>
            <a:r>
              <a:rPr kumimoji="1" lang="ko-KR" altLang="en-US" sz="1200" dirty="0"/>
              <a:t> 방화벽</a:t>
            </a:r>
            <a:r>
              <a:rPr kumimoji="1" lang="en-US" altLang="ko-KR" sz="1200" dirty="0"/>
              <a:t>(ACL)</a:t>
            </a:r>
            <a:r>
              <a:rPr kumimoji="1" lang="ko-KR" altLang="en-US" sz="1200" dirty="0"/>
              <a:t>를 통해 </a:t>
            </a:r>
            <a:r>
              <a:rPr kumimoji="1" lang="en-US" altLang="ko-KR" sz="1200" dirty="0"/>
              <a:t>NAC </a:t>
            </a:r>
            <a:r>
              <a:rPr kumimoji="1" lang="ko-KR" altLang="en-US" sz="1200" dirty="0"/>
              <a:t>문제</a:t>
            </a:r>
            <a:r>
              <a:rPr kumimoji="1" lang="en-US" altLang="ko-KR" sz="1200" dirty="0"/>
              <a:t>(</a:t>
            </a:r>
            <a:r>
              <a:rPr kumimoji="1" lang="ko-KR" altLang="en-US" sz="1200" dirty="0"/>
              <a:t>넓은 네트워크 접근</a:t>
            </a:r>
            <a:r>
              <a:rPr kumimoji="1" lang="en-US" altLang="ko-KR" sz="1200" dirty="0"/>
              <a:t>)</a:t>
            </a:r>
            <a:r>
              <a:rPr kumimoji="1" lang="ko-KR" altLang="en-US" sz="1200" dirty="0"/>
              <a:t>를 강화할 수 밖에 없음</a:t>
            </a:r>
            <a:r>
              <a:rPr kumimoji="1" lang="en-US" altLang="ko-KR" sz="1200" dirty="0"/>
              <a:t> </a:t>
            </a:r>
            <a:r>
              <a:rPr kumimoji="1" lang="en-US" altLang="ko-KR" sz="1200" dirty="0">
                <a:sym typeface="Wingdings" pitchFamily="2" charset="2"/>
              </a:rPr>
              <a:t></a:t>
            </a:r>
            <a:r>
              <a:rPr kumimoji="1" lang="ko-KR" altLang="en-US" sz="1200" dirty="0">
                <a:sym typeface="Wingdings" pitchFamily="2" charset="2"/>
              </a:rPr>
              <a:t> </a:t>
            </a:r>
            <a:r>
              <a:rPr kumimoji="1" lang="ko-KR" altLang="en-US" sz="1200" dirty="0"/>
              <a:t>정적</a:t>
            </a:r>
            <a:r>
              <a:rPr kumimoji="1" lang="en-US" altLang="ko-KR" sz="1200" dirty="0"/>
              <a:t>(Static) &amp; IP</a:t>
            </a:r>
            <a:r>
              <a:rPr kumimoji="1" lang="ko-KR" altLang="en-US" sz="1200" dirty="0"/>
              <a:t>주소 중심</a:t>
            </a:r>
            <a:r>
              <a:rPr kumimoji="1" lang="en-US" altLang="ko-KR" sz="1200" dirty="0"/>
              <a:t> </a:t>
            </a:r>
            <a:r>
              <a:rPr kumimoji="1" lang="ko-KR" altLang="en-US" sz="1200" dirty="0"/>
              <a:t>방식</a:t>
            </a:r>
            <a:endParaRPr kumimoji="1" lang="en-US" altLang="ko-KR" sz="1200" dirty="0"/>
          </a:p>
          <a:p>
            <a:r>
              <a:rPr kumimoji="1" lang="en-US" altLang="ko-KR" sz="1400" dirty="0"/>
              <a:t>3)</a:t>
            </a:r>
            <a:r>
              <a:rPr kumimoji="1" lang="ko-KR" altLang="en-US" sz="1400" dirty="0"/>
              <a:t> 서버 접근 제어 </a:t>
            </a:r>
            <a:r>
              <a:rPr kumimoji="1" lang="en-US" altLang="ko-KR" sz="1400" dirty="0"/>
              <a:t>:</a:t>
            </a:r>
            <a:r>
              <a:rPr kumimoji="1" lang="ko-KR" altLang="en-US" sz="1400" dirty="0"/>
              <a:t> 로그인 </a:t>
            </a:r>
            <a:r>
              <a:rPr kumimoji="1" lang="en-US" altLang="ko-KR" sz="1400" dirty="0"/>
              <a:t>+</a:t>
            </a:r>
            <a:r>
              <a:rPr kumimoji="1" lang="ko-KR" altLang="en-US" sz="1400" dirty="0"/>
              <a:t> </a:t>
            </a:r>
            <a:r>
              <a:rPr kumimoji="1" lang="en-US" altLang="ko-KR" sz="1400" dirty="0"/>
              <a:t>MFA</a:t>
            </a:r>
          </a:p>
          <a:p>
            <a:pPr lvl="1"/>
            <a:r>
              <a:rPr kumimoji="1" lang="ko-KR" altLang="en-US" sz="1200" dirty="0"/>
              <a:t>단말의 </a:t>
            </a:r>
            <a:r>
              <a:rPr kumimoji="1" lang="en-US" altLang="ko-KR" sz="1200" dirty="0"/>
              <a:t>App</a:t>
            </a:r>
            <a:r>
              <a:rPr kumimoji="1" lang="ko-KR" altLang="en-US" sz="1200" dirty="0"/>
              <a:t>이 직접 리소스</a:t>
            </a:r>
            <a:r>
              <a:rPr kumimoji="1" lang="en-US" altLang="ko-KR" sz="1200" dirty="0"/>
              <a:t>(</a:t>
            </a:r>
            <a:r>
              <a:rPr kumimoji="1" lang="ko-KR" altLang="en-US" sz="1200" dirty="0"/>
              <a:t>서비스</a:t>
            </a:r>
            <a:r>
              <a:rPr kumimoji="1" lang="en-US" altLang="ko-KR" sz="1200" dirty="0"/>
              <a:t>/</a:t>
            </a:r>
            <a:r>
              <a:rPr kumimoji="1" lang="ko-KR" altLang="en-US" sz="1200" dirty="0"/>
              <a:t>애플리케이션</a:t>
            </a:r>
            <a:r>
              <a:rPr kumimoji="1" lang="en-US" altLang="ko-KR" sz="1200" dirty="0"/>
              <a:t>)</a:t>
            </a:r>
            <a:r>
              <a:rPr kumimoji="1" lang="ko-KR" altLang="en-US" sz="1200" dirty="0"/>
              <a:t>에 먼저 접속 후에</a:t>
            </a:r>
            <a:r>
              <a:rPr kumimoji="1" lang="en-US" altLang="ko-KR" sz="1200" dirty="0"/>
              <a:t>,</a:t>
            </a:r>
            <a:r>
              <a:rPr kumimoji="1" lang="ko-KR" altLang="en-US" sz="1200" dirty="0"/>
              <a:t> 인증</a:t>
            </a:r>
            <a:r>
              <a:rPr kumimoji="1" lang="en-US" altLang="ko-KR" sz="1200" dirty="0"/>
              <a:t>(</a:t>
            </a:r>
            <a:r>
              <a:rPr kumimoji="1" lang="ko-KR" altLang="en-US" sz="1200" dirty="0"/>
              <a:t>로그인</a:t>
            </a:r>
            <a:r>
              <a:rPr kumimoji="1" lang="en-US" altLang="ko-KR" sz="1200" dirty="0"/>
              <a:t>)</a:t>
            </a:r>
            <a:r>
              <a:rPr kumimoji="1" lang="ko-KR" altLang="en-US" sz="1200" dirty="0"/>
              <a:t>이 수행됨 </a:t>
            </a:r>
            <a:r>
              <a:rPr kumimoji="1" lang="en-US" altLang="ko-KR" sz="1200" dirty="0"/>
              <a:t>(</a:t>
            </a:r>
            <a:r>
              <a:rPr kumimoji="1" lang="ko-KR" altLang="en-US" sz="1200" dirty="0"/>
              <a:t>선 접속</a:t>
            </a:r>
            <a:r>
              <a:rPr kumimoji="1" lang="en-US" altLang="ko-KR" sz="1200" dirty="0"/>
              <a:t>,</a:t>
            </a:r>
            <a:r>
              <a:rPr kumimoji="1" lang="ko-KR" altLang="en-US" sz="1200" dirty="0"/>
              <a:t> 후 인증 문제</a:t>
            </a:r>
            <a:r>
              <a:rPr kumimoji="1" lang="en-US" altLang="ko-KR" sz="1200" dirty="0"/>
              <a:t>)</a:t>
            </a:r>
          </a:p>
          <a:p>
            <a:pPr lvl="1"/>
            <a:r>
              <a:rPr kumimoji="1" lang="ko-KR" altLang="en-US" sz="1200" dirty="0"/>
              <a:t>리소스</a:t>
            </a:r>
            <a:r>
              <a:rPr kumimoji="1" lang="en-US" altLang="ko-KR" sz="1200" dirty="0"/>
              <a:t>(</a:t>
            </a:r>
            <a:r>
              <a:rPr kumimoji="1" lang="ko-KR" altLang="en-US" sz="1200" dirty="0"/>
              <a:t>서버</a:t>
            </a:r>
            <a:r>
              <a:rPr kumimoji="1" lang="en-US" altLang="ko-KR" sz="1200" dirty="0"/>
              <a:t>)</a:t>
            </a:r>
            <a:r>
              <a:rPr kumimoji="1" lang="ko-KR" altLang="en-US" sz="1200" dirty="0"/>
              <a:t>의 </a:t>
            </a:r>
            <a:r>
              <a:rPr kumimoji="1" lang="en-US" altLang="ko-KR" sz="1200" dirty="0"/>
              <a:t>OS </a:t>
            </a:r>
            <a:r>
              <a:rPr kumimoji="1" lang="ko-KR" altLang="en-US" sz="1200" dirty="0"/>
              <a:t>등의 취약점 악용 발생 가능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2873DA8-975E-AF61-7E3A-8CD4A5C6D2A8}"/>
              </a:ext>
            </a:extLst>
          </p:cNvPr>
          <p:cNvSpPr/>
          <p:nvPr/>
        </p:nvSpPr>
        <p:spPr>
          <a:xfrm>
            <a:off x="3222059" y="4072676"/>
            <a:ext cx="1400515" cy="858929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C03FF452-235B-BD51-DFB3-2343700797A9}"/>
              </a:ext>
            </a:extLst>
          </p:cNvPr>
          <p:cNvSpPr/>
          <p:nvPr/>
        </p:nvSpPr>
        <p:spPr>
          <a:xfrm>
            <a:off x="9515017" y="3904957"/>
            <a:ext cx="1407263" cy="2395711"/>
          </a:xfrm>
          <a:prstGeom prst="rect">
            <a:avLst/>
          </a:prstGeom>
          <a:noFill/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EB026C5-EBCD-A61B-A214-B7D0A47C559B}"/>
              </a:ext>
            </a:extLst>
          </p:cNvPr>
          <p:cNvSpPr txBox="1"/>
          <p:nvPr/>
        </p:nvSpPr>
        <p:spPr>
          <a:xfrm>
            <a:off x="9615765" y="3560249"/>
            <a:ext cx="1205778" cy="280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Resource</a:t>
            </a:r>
          </a:p>
          <a:p>
            <a:pPr algn="ctr"/>
            <a:r>
              <a:rPr kumimoji="1" lang="en-US" altLang="ko-KR" sz="800" b="1" dirty="0"/>
              <a:t>(Service/Application)</a:t>
            </a:r>
            <a:endParaRPr kumimoji="1" lang="ko-KR" altLang="en-US" sz="800" b="1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4383FFE-F403-C8BA-5055-69401831FA6A}"/>
              </a:ext>
            </a:extLst>
          </p:cNvPr>
          <p:cNvSpPr/>
          <p:nvPr/>
        </p:nvSpPr>
        <p:spPr>
          <a:xfrm>
            <a:off x="3312161" y="4249032"/>
            <a:ext cx="598301" cy="35399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800" dirty="0">
                <a:solidFill>
                  <a:schemeClr val="tx1"/>
                </a:solidFill>
                <a:latin typeface="+mj-ea"/>
                <a:ea typeface="+mj-ea"/>
              </a:rPr>
              <a:t>Application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392F4CE-A895-01BF-070F-3A42FAC116A9}"/>
              </a:ext>
            </a:extLst>
          </p:cNvPr>
          <p:cNvSpPr txBox="1"/>
          <p:nvPr/>
        </p:nvSpPr>
        <p:spPr>
          <a:xfrm>
            <a:off x="3606365" y="3840086"/>
            <a:ext cx="63190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b="1" dirty="0"/>
              <a:t>인가 단말</a:t>
            </a: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7CACA7BA-7ADF-09B9-0273-67129B99C9C8}"/>
              </a:ext>
            </a:extLst>
          </p:cNvPr>
          <p:cNvSpPr/>
          <p:nvPr/>
        </p:nvSpPr>
        <p:spPr>
          <a:xfrm>
            <a:off x="6830588" y="3904957"/>
            <a:ext cx="423888" cy="23957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2AA2DCD-C623-D5FF-5675-38849FB7B184}"/>
              </a:ext>
            </a:extLst>
          </p:cNvPr>
          <p:cNvSpPr txBox="1"/>
          <p:nvPr/>
        </p:nvSpPr>
        <p:spPr>
          <a:xfrm>
            <a:off x="6739404" y="3654819"/>
            <a:ext cx="606256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Network</a:t>
            </a:r>
            <a:endParaRPr kumimoji="1" lang="ko-KR" altLang="en-US" sz="800" b="1" dirty="0"/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270FE741-49B0-DFDD-B2C6-A625CBCFDED4}"/>
              </a:ext>
            </a:extLst>
          </p:cNvPr>
          <p:cNvSpPr/>
          <p:nvPr/>
        </p:nvSpPr>
        <p:spPr>
          <a:xfrm>
            <a:off x="6084234" y="3904957"/>
            <a:ext cx="423888" cy="23957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CF5F4F6-2FD2-1F31-A38D-DA0FB680DF99}"/>
              </a:ext>
            </a:extLst>
          </p:cNvPr>
          <p:cNvSpPr txBox="1"/>
          <p:nvPr/>
        </p:nvSpPr>
        <p:spPr>
          <a:xfrm>
            <a:off x="5969007" y="3654819"/>
            <a:ext cx="654346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L2 Switch</a:t>
            </a:r>
            <a:endParaRPr kumimoji="1" lang="ko-KR" altLang="en-US" sz="800" b="1" dirty="0"/>
          </a:p>
        </p:txBody>
      </p:sp>
      <p:cxnSp>
        <p:nvCxnSpPr>
          <p:cNvPr id="84" name="직선 화살표 연결선 83">
            <a:extLst>
              <a:ext uri="{FF2B5EF4-FFF2-40B4-BE49-F238E27FC236}">
                <a16:creationId xmlns:a16="http://schemas.microsoft.com/office/drawing/2014/main" id="{6A71418D-66AF-81B2-A116-9A0495B8E336}"/>
              </a:ext>
            </a:extLst>
          </p:cNvPr>
          <p:cNvCxnSpPr>
            <a:cxnSpLocks/>
          </p:cNvCxnSpPr>
          <p:nvPr/>
        </p:nvCxnSpPr>
        <p:spPr>
          <a:xfrm>
            <a:off x="4622574" y="4840785"/>
            <a:ext cx="1461660" cy="0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81785C2F-D6AF-D6BD-C021-D5DB8D7FE1CD}"/>
              </a:ext>
            </a:extLst>
          </p:cNvPr>
          <p:cNvSpPr txBox="1"/>
          <p:nvPr/>
        </p:nvSpPr>
        <p:spPr>
          <a:xfrm>
            <a:off x="4637580" y="4883661"/>
            <a:ext cx="1367682" cy="305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❷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네트워크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(NAC)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D18831BE-C6FD-2E47-A15A-154B44D79E25}"/>
              </a:ext>
            </a:extLst>
          </p:cNvPr>
          <p:cNvSpPr/>
          <p:nvPr/>
        </p:nvSpPr>
        <p:spPr>
          <a:xfrm>
            <a:off x="3222059" y="5380992"/>
            <a:ext cx="1400515" cy="858929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787242E6-8AD8-20B6-9CBE-6420ED298A92}"/>
              </a:ext>
            </a:extLst>
          </p:cNvPr>
          <p:cNvSpPr/>
          <p:nvPr/>
        </p:nvSpPr>
        <p:spPr>
          <a:xfrm>
            <a:off x="3312161" y="5564431"/>
            <a:ext cx="598301" cy="35399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dirty="0">
                <a:solidFill>
                  <a:srgbClr val="FF0000"/>
                </a:solidFill>
                <a:latin typeface="+mj-ea"/>
                <a:ea typeface="+mj-ea"/>
              </a:rPr>
              <a:t>악성코드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cxnSp>
        <p:nvCxnSpPr>
          <p:cNvPr id="91" name="직선 화살표 연결선 90">
            <a:extLst>
              <a:ext uri="{FF2B5EF4-FFF2-40B4-BE49-F238E27FC236}">
                <a16:creationId xmlns:a16="http://schemas.microsoft.com/office/drawing/2014/main" id="{87382809-51E4-220C-9270-9605AC6E7C52}"/>
              </a:ext>
            </a:extLst>
          </p:cNvPr>
          <p:cNvCxnSpPr>
            <a:cxnSpLocks/>
          </p:cNvCxnSpPr>
          <p:nvPr/>
        </p:nvCxnSpPr>
        <p:spPr>
          <a:xfrm>
            <a:off x="4622574" y="6149101"/>
            <a:ext cx="1461660" cy="0"/>
          </a:xfrm>
          <a:prstGeom prst="straightConnector1">
            <a:avLst/>
          </a:prstGeom>
          <a:ln w="19050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id="{7C23DCE0-9598-45EB-F531-47C67971A024}"/>
              </a:ext>
            </a:extLst>
          </p:cNvPr>
          <p:cNvSpPr txBox="1"/>
          <p:nvPr/>
        </p:nvSpPr>
        <p:spPr>
          <a:xfrm>
            <a:off x="4316181" y="6191976"/>
            <a:ext cx="20104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네트워크 접근 제어 우회</a:t>
            </a:r>
            <a:endParaRPr kumimoji="1" lang="en-US" altLang="ko-KR" sz="800" dirty="0"/>
          </a:p>
          <a:p>
            <a:pPr algn="ctr"/>
            <a:r>
              <a:rPr kumimoji="1" lang="en-US" altLang="ko-KR" sz="800" dirty="0"/>
              <a:t>(MAC&amp;IP</a:t>
            </a:r>
            <a:r>
              <a:rPr kumimoji="1" lang="ko-KR" altLang="en-US" sz="800" dirty="0"/>
              <a:t> 주소 도용 </a:t>
            </a:r>
            <a:r>
              <a:rPr kumimoji="1" lang="en-US" altLang="ko-KR" sz="800" dirty="0"/>
              <a:t>:</a:t>
            </a:r>
            <a:r>
              <a:rPr kumimoji="1" lang="ko-KR" altLang="en-US" sz="800" dirty="0"/>
              <a:t> </a:t>
            </a:r>
            <a:r>
              <a:rPr kumimoji="1" lang="en-US" altLang="ko-KR" sz="800" dirty="0"/>
              <a:t>Shoulder Surfing)</a:t>
            </a:r>
            <a:endParaRPr kumimoji="1" lang="ko-KR" altLang="en-US" sz="800" dirty="0"/>
          </a:p>
        </p:txBody>
      </p:sp>
      <p:cxnSp>
        <p:nvCxnSpPr>
          <p:cNvPr id="93" name="직선 화살표 연결선 92">
            <a:extLst>
              <a:ext uri="{FF2B5EF4-FFF2-40B4-BE49-F238E27FC236}">
                <a16:creationId xmlns:a16="http://schemas.microsoft.com/office/drawing/2014/main" id="{796183A4-1B9A-7EB6-B0CD-F1DDD13AD135}"/>
              </a:ext>
            </a:extLst>
          </p:cNvPr>
          <p:cNvCxnSpPr>
            <a:cxnSpLocks/>
          </p:cNvCxnSpPr>
          <p:nvPr/>
        </p:nvCxnSpPr>
        <p:spPr>
          <a:xfrm>
            <a:off x="3910462" y="5749638"/>
            <a:ext cx="5827597" cy="0"/>
          </a:xfrm>
          <a:prstGeom prst="straightConnector1">
            <a:avLst/>
          </a:prstGeom>
          <a:ln w="19050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화살표 연결선 96">
            <a:extLst>
              <a:ext uri="{FF2B5EF4-FFF2-40B4-BE49-F238E27FC236}">
                <a16:creationId xmlns:a16="http://schemas.microsoft.com/office/drawing/2014/main" id="{398D6A8C-5474-7966-0D61-744182F9F25A}"/>
              </a:ext>
            </a:extLst>
          </p:cNvPr>
          <p:cNvCxnSpPr>
            <a:cxnSpLocks/>
            <a:stCxn id="27" idx="3"/>
          </p:cNvCxnSpPr>
          <p:nvPr/>
        </p:nvCxnSpPr>
        <p:spPr>
          <a:xfrm>
            <a:off x="3910462" y="4426030"/>
            <a:ext cx="5827597" cy="11424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C859716F-9E17-28BB-456A-FE35282F125E}"/>
              </a:ext>
            </a:extLst>
          </p:cNvPr>
          <p:cNvSpPr/>
          <p:nvPr/>
        </p:nvSpPr>
        <p:spPr>
          <a:xfrm>
            <a:off x="1572024" y="4287282"/>
            <a:ext cx="598301" cy="42833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정상적인</a:t>
            </a:r>
            <a:endParaRPr kumimoji="1" lang="en-US" altLang="ko-KR" sz="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사용자</a:t>
            </a:r>
          </a:p>
        </p:txBody>
      </p: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6B45633F-A62A-565F-8548-1C9E219A82E1}"/>
              </a:ext>
            </a:extLst>
          </p:cNvPr>
          <p:cNvSpPr/>
          <p:nvPr/>
        </p:nvSpPr>
        <p:spPr>
          <a:xfrm>
            <a:off x="1572024" y="5596290"/>
            <a:ext cx="598301" cy="42833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dirty="0">
                <a:solidFill>
                  <a:srgbClr val="FF0000"/>
                </a:solidFill>
                <a:latin typeface="+mj-ea"/>
                <a:ea typeface="+mj-ea"/>
              </a:rPr>
              <a:t>악의적인</a:t>
            </a:r>
            <a:endParaRPr kumimoji="1" lang="en-US" altLang="ko-KR" sz="800" dirty="0">
              <a:solidFill>
                <a:srgbClr val="FF0000"/>
              </a:solidFill>
              <a:latin typeface="+mj-ea"/>
              <a:ea typeface="+mj-ea"/>
            </a:endParaRPr>
          </a:p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dirty="0">
                <a:solidFill>
                  <a:srgbClr val="FF0000"/>
                </a:solidFill>
                <a:latin typeface="+mj-ea"/>
                <a:ea typeface="+mj-ea"/>
              </a:rPr>
              <a:t>사용자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D51BBD62-E770-537B-935A-1543AD98735B}"/>
              </a:ext>
            </a:extLst>
          </p:cNvPr>
          <p:cNvSpPr txBox="1"/>
          <p:nvPr/>
        </p:nvSpPr>
        <p:spPr>
          <a:xfrm>
            <a:off x="942060" y="4361241"/>
            <a:ext cx="595035" cy="280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정상적인</a:t>
            </a:r>
            <a:endParaRPr kumimoji="1" lang="en-US" altLang="ko-KR" sz="800" dirty="0"/>
          </a:p>
          <a:p>
            <a:pPr algn="ctr"/>
            <a:r>
              <a:rPr kumimoji="1" lang="ko-KR" altLang="en-US" sz="800" dirty="0"/>
              <a:t>사용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67573142-661A-6CFF-4D19-AA69B085970B}"/>
              </a:ext>
            </a:extLst>
          </p:cNvPr>
          <p:cNvSpPr txBox="1"/>
          <p:nvPr/>
        </p:nvSpPr>
        <p:spPr>
          <a:xfrm>
            <a:off x="942061" y="5670248"/>
            <a:ext cx="595035" cy="280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악의적인</a:t>
            </a:r>
            <a:endParaRPr kumimoji="1" lang="en-US" altLang="ko-KR" sz="800" dirty="0"/>
          </a:p>
          <a:p>
            <a:pPr algn="ctr"/>
            <a:r>
              <a:rPr kumimoji="1" lang="ko-KR" altLang="en-US" sz="800" dirty="0"/>
              <a:t>사용</a:t>
            </a:r>
          </a:p>
        </p:txBody>
      </p:sp>
      <p:cxnSp>
        <p:nvCxnSpPr>
          <p:cNvPr id="104" name="직선 화살표 연결선 103">
            <a:extLst>
              <a:ext uri="{FF2B5EF4-FFF2-40B4-BE49-F238E27FC236}">
                <a16:creationId xmlns:a16="http://schemas.microsoft.com/office/drawing/2014/main" id="{37D35FB6-B5A6-D0CE-D2B8-2B4792E76817}"/>
              </a:ext>
            </a:extLst>
          </p:cNvPr>
          <p:cNvCxnSpPr>
            <a:cxnSpLocks/>
            <a:stCxn id="100" idx="3"/>
          </p:cNvCxnSpPr>
          <p:nvPr/>
        </p:nvCxnSpPr>
        <p:spPr>
          <a:xfrm>
            <a:off x="2170325" y="4501450"/>
            <a:ext cx="1051734" cy="691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직선 화살표 연결선 105">
            <a:extLst>
              <a:ext uri="{FF2B5EF4-FFF2-40B4-BE49-F238E27FC236}">
                <a16:creationId xmlns:a16="http://schemas.microsoft.com/office/drawing/2014/main" id="{FF8AB7E0-5BD6-2A4D-6CD8-7296BF3B6A8C}"/>
              </a:ext>
            </a:extLst>
          </p:cNvPr>
          <p:cNvCxnSpPr>
            <a:cxnSpLocks/>
            <a:stCxn id="101" idx="3"/>
          </p:cNvCxnSpPr>
          <p:nvPr/>
        </p:nvCxnSpPr>
        <p:spPr>
          <a:xfrm flipV="1">
            <a:off x="2170325" y="5810457"/>
            <a:ext cx="1051734" cy="1"/>
          </a:xfrm>
          <a:prstGeom prst="straightConnector1">
            <a:avLst/>
          </a:prstGeom>
          <a:ln w="19050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>
            <a:extLst>
              <a:ext uri="{FF2B5EF4-FFF2-40B4-BE49-F238E27FC236}">
                <a16:creationId xmlns:a16="http://schemas.microsoft.com/office/drawing/2014/main" id="{ABD82EA1-4E48-9518-C8B4-AFB0275AF7F7}"/>
              </a:ext>
            </a:extLst>
          </p:cNvPr>
          <p:cNvSpPr txBox="1"/>
          <p:nvPr/>
        </p:nvSpPr>
        <p:spPr>
          <a:xfrm>
            <a:off x="2124734" y="4653423"/>
            <a:ext cx="1136851" cy="305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❶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단말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(OS Login)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111" name="직사각형 110">
            <a:extLst>
              <a:ext uri="{FF2B5EF4-FFF2-40B4-BE49-F238E27FC236}">
                <a16:creationId xmlns:a16="http://schemas.microsoft.com/office/drawing/2014/main" id="{7D7E8512-DE37-7028-7282-465430E21E5A}"/>
              </a:ext>
            </a:extLst>
          </p:cNvPr>
          <p:cNvSpPr/>
          <p:nvPr/>
        </p:nvSpPr>
        <p:spPr>
          <a:xfrm>
            <a:off x="9738059" y="4172084"/>
            <a:ext cx="961179" cy="1865419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latin typeface="+mj-ea"/>
                <a:ea typeface="+mj-ea"/>
              </a:rPr>
              <a:t>Service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58FC385C-A728-120E-75E4-89CCF34C3434}"/>
              </a:ext>
            </a:extLst>
          </p:cNvPr>
          <p:cNvSpPr txBox="1"/>
          <p:nvPr/>
        </p:nvSpPr>
        <p:spPr>
          <a:xfrm>
            <a:off x="9651345" y="4249032"/>
            <a:ext cx="1252266" cy="3365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❹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서비스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(Login + MFA)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DAC1B5B1-E8CE-8732-8741-CC2FC8C2E353}"/>
              </a:ext>
            </a:extLst>
          </p:cNvPr>
          <p:cNvSpPr txBox="1"/>
          <p:nvPr/>
        </p:nvSpPr>
        <p:spPr>
          <a:xfrm>
            <a:off x="3555069" y="5161255"/>
            <a:ext cx="7344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b="1" dirty="0">
                <a:solidFill>
                  <a:srgbClr val="FF0000"/>
                </a:solidFill>
              </a:rPr>
              <a:t>비인가 단말</a:t>
            </a:r>
          </a:p>
        </p:txBody>
      </p:sp>
      <p:sp>
        <p:nvSpPr>
          <p:cNvPr id="138" name="폭발 2[E] 137">
            <a:extLst>
              <a:ext uri="{FF2B5EF4-FFF2-40B4-BE49-F238E27FC236}">
                <a16:creationId xmlns:a16="http://schemas.microsoft.com/office/drawing/2014/main" id="{A1385925-2183-CFC3-A16E-106FE9DAFF7E}"/>
              </a:ext>
            </a:extLst>
          </p:cNvPr>
          <p:cNvSpPr/>
          <p:nvPr/>
        </p:nvSpPr>
        <p:spPr>
          <a:xfrm>
            <a:off x="6123801" y="6037503"/>
            <a:ext cx="239480" cy="197213"/>
          </a:xfrm>
          <a:prstGeom prst="irregularSeal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39" name="폭발 2[E] 138">
            <a:extLst>
              <a:ext uri="{FF2B5EF4-FFF2-40B4-BE49-F238E27FC236}">
                <a16:creationId xmlns:a16="http://schemas.microsoft.com/office/drawing/2014/main" id="{5EE99591-A77F-96CF-4339-B9444B14DEAA}"/>
              </a:ext>
            </a:extLst>
          </p:cNvPr>
          <p:cNvSpPr/>
          <p:nvPr/>
        </p:nvSpPr>
        <p:spPr>
          <a:xfrm>
            <a:off x="9782195" y="5624177"/>
            <a:ext cx="239480" cy="197213"/>
          </a:xfrm>
          <a:prstGeom prst="irregularSeal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47" name="직사각형 146">
            <a:extLst>
              <a:ext uri="{FF2B5EF4-FFF2-40B4-BE49-F238E27FC236}">
                <a16:creationId xmlns:a16="http://schemas.microsoft.com/office/drawing/2014/main" id="{0F93CE15-2A26-A265-6110-19360EE4DADA}"/>
              </a:ext>
            </a:extLst>
          </p:cNvPr>
          <p:cNvSpPr/>
          <p:nvPr/>
        </p:nvSpPr>
        <p:spPr>
          <a:xfrm>
            <a:off x="3312161" y="4655691"/>
            <a:ext cx="598301" cy="232004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dirty="0">
                <a:solidFill>
                  <a:srgbClr val="FF0000"/>
                </a:solidFill>
                <a:latin typeface="+mj-ea"/>
                <a:ea typeface="+mj-ea"/>
              </a:rPr>
              <a:t>악성코드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cxnSp>
        <p:nvCxnSpPr>
          <p:cNvPr id="148" name="직선 화살표 연결선 147">
            <a:extLst>
              <a:ext uri="{FF2B5EF4-FFF2-40B4-BE49-F238E27FC236}">
                <a16:creationId xmlns:a16="http://schemas.microsoft.com/office/drawing/2014/main" id="{8A2D68EC-6104-6E27-5B05-3D3D2888B180}"/>
              </a:ext>
            </a:extLst>
          </p:cNvPr>
          <p:cNvCxnSpPr>
            <a:cxnSpLocks/>
          </p:cNvCxnSpPr>
          <p:nvPr/>
        </p:nvCxnSpPr>
        <p:spPr>
          <a:xfrm>
            <a:off x="3910462" y="4764585"/>
            <a:ext cx="5465823" cy="0"/>
          </a:xfrm>
          <a:prstGeom prst="straightConnector1">
            <a:avLst/>
          </a:prstGeom>
          <a:ln w="19050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폭발 2[E] 149">
            <a:extLst>
              <a:ext uri="{FF2B5EF4-FFF2-40B4-BE49-F238E27FC236}">
                <a16:creationId xmlns:a16="http://schemas.microsoft.com/office/drawing/2014/main" id="{5FB6EB4E-E185-4D49-2D59-0BE2760D3D24}"/>
              </a:ext>
            </a:extLst>
          </p:cNvPr>
          <p:cNvSpPr/>
          <p:nvPr/>
        </p:nvSpPr>
        <p:spPr>
          <a:xfrm>
            <a:off x="9376285" y="4655691"/>
            <a:ext cx="239480" cy="197213"/>
          </a:xfrm>
          <a:prstGeom prst="irregularSeal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6DB6B4-A2A3-5E76-C372-55C26EBEC005}"/>
              </a:ext>
            </a:extLst>
          </p:cNvPr>
          <p:cNvSpPr txBox="1"/>
          <p:nvPr/>
        </p:nvSpPr>
        <p:spPr>
          <a:xfrm>
            <a:off x="10025622" y="5472639"/>
            <a:ext cx="67999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rgbClr val="C00000"/>
                </a:solidFill>
                <a:effectLst/>
                <a:latin typeface="Helvetica" pitchFamily="2" charset="0"/>
              </a:rPr>
              <a:t>先</a:t>
            </a:r>
            <a:r>
              <a:rPr kumimoji="1" lang="ko-KR" altLang="en-US" sz="1000" b="1" dirty="0">
                <a:solidFill>
                  <a:srgbClr val="C00000"/>
                </a:solidFill>
              </a:rPr>
              <a:t>접속</a:t>
            </a:r>
            <a:r>
              <a:rPr kumimoji="1" lang="en-US" altLang="ko-KR" sz="1000" b="1" dirty="0">
                <a:solidFill>
                  <a:srgbClr val="C00000"/>
                </a:solidFill>
              </a:rPr>
              <a:t>&amp;</a:t>
            </a:r>
          </a:p>
          <a:p>
            <a:pPr algn="ctr"/>
            <a:r>
              <a:rPr lang="ko-KR" altLang="en-US" sz="1000" b="1" dirty="0">
                <a:solidFill>
                  <a:srgbClr val="C00000"/>
                </a:solidFill>
                <a:effectLst/>
                <a:latin typeface="Helvetica" pitchFamily="2" charset="0"/>
              </a:rPr>
              <a:t>後</a:t>
            </a:r>
            <a:r>
              <a:rPr kumimoji="1" lang="ko-KR" altLang="en-US" sz="1000" b="1" dirty="0">
                <a:solidFill>
                  <a:srgbClr val="C00000"/>
                </a:solidFill>
              </a:rPr>
              <a:t>인증</a:t>
            </a:r>
            <a:endParaRPr kumimoji="1" lang="en-US" altLang="ko-KR" sz="1000" b="1" dirty="0">
              <a:solidFill>
                <a:srgbClr val="C00000"/>
              </a:solidFill>
            </a:endParaRPr>
          </a:p>
          <a:p>
            <a:pPr algn="ctr"/>
            <a:r>
              <a:rPr kumimoji="1" lang="ko-KR" altLang="en-US" sz="1000" b="1" dirty="0">
                <a:solidFill>
                  <a:srgbClr val="C00000"/>
                </a:solidFill>
              </a:rPr>
              <a:t>문제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6ECC67-A679-4C88-041A-0C0E37D4DCA1}"/>
              </a:ext>
            </a:extLst>
          </p:cNvPr>
          <p:cNvSpPr txBox="1"/>
          <p:nvPr/>
        </p:nvSpPr>
        <p:spPr>
          <a:xfrm>
            <a:off x="8187444" y="4892380"/>
            <a:ext cx="13211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kumimoji="1" sz="800"/>
            </a:lvl1pPr>
          </a:lstStyle>
          <a:p>
            <a:r>
              <a:rPr lang="ko-KR" altLang="en-US" dirty="0"/>
              <a:t>인가 단말의 악성코드는 </a:t>
            </a:r>
            <a:endParaRPr lang="en-US" altLang="ko-KR" dirty="0"/>
          </a:p>
          <a:p>
            <a:r>
              <a:rPr lang="ko-KR" altLang="en-US" dirty="0"/>
              <a:t>서비스에 직접 접속 가능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607E28-ADC8-8670-0D60-D35FDF1E6B0A}"/>
              </a:ext>
            </a:extLst>
          </p:cNvPr>
          <p:cNvSpPr txBox="1"/>
          <p:nvPr/>
        </p:nvSpPr>
        <p:spPr>
          <a:xfrm>
            <a:off x="8176224" y="5808384"/>
            <a:ext cx="13436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kumimoji="1" sz="800"/>
            </a:lvl1pPr>
          </a:lstStyle>
          <a:p>
            <a:r>
              <a:rPr lang="ko-KR" altLang="en-US" dirty="0"/>
              <a:t>비인가 단말이 </a:t>
            </a:r>
            <a:r>
              <a:rPr lang="en-US" altLang="ko-KR" dirty="0"/>
              <a:t>NAC</a:t>
            </a:r>
            <a:r>
              <a:rPr lang="ko-KR" altLang="en-US" dirty="0"/>
              <a:t>을 </a:t>
            </a:r>
            <a:endParaRPr lang="en-US" altLang="ko-KR" dirty="0"/>
          </a:p>
          <a:p>
            <a:r>
              <a:rPr lang="ko-KR" altLang="en-US" dirty="0"/>
              <a:t>우회한 후에</a:t>
            </a:r>
            <a:r>
              <a:rPr lang="en-US" altLang="ko-KR" dirty="0"/>
              <a:t>,</a:t>
            </a:r>
            <a:r>
              <a:rPr lang="ko-KR" altLang="en-US" dirty="0"/>
              <a:t> 악성코드는 </a:t>
            </a:r>
            <a:endParaRPr lang="en-US" altLang="ko-KR" dirty="0"/>
          </a:p>
          <a:p>
            <a:r>
              <a:rPr lang="ko-KR" altLang="en-US" dirty="0"/>
              <a:t>서비스에 직접 접속 가능</a:t>
            </a:r>
          </a:p>
        </p:txBody>
      </p:sp>
    </p:spTree>
    <p:extLst>
      <p:ext uri="{BB962C8B-B14F-4D97-AF65-F5344CB8AC3E}">
        <p14:creationId xmlns:p14="http://schemas.microsoft.com/office/powerpoint/2010/main" val="1965997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F94422-2F43-E169-3050-192C7AC70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N2SF </a:t>
            </a:r>
            <a:r>
              <a:rPr lang="ko-KR" altLang="en-US" dirty="0"/>
              <a:t>소개 </a:t>
            </a:r>
            <a:r>
              <a:rPr lang="en-US" altLang="ko-KR" dirty="0"/>
              <a:t>– </a:t>
            </a:r>
            <a:r>
              <a:rPr kumimoji="1" lang="ko-KR" altLang="en-US" dirty="0"/>
              <a:t>심층방어체계 </a:t>
            </a:r>
            <a:r>
              <a:rPr kumimoji="1" lang="en-US" altLang="ko-KR" dirty="0"/>
              <a:t>:</a:t>
            </a:r>
            <a:r>
              <a:rPr kumimoji="1" lang="ko-KR" altLang="en-US" dirty="0"/>
              <a:t> 인증 예시</a:t>
            </a:r>
            <a:r>
              <a:rPr kumimoji="1" lang="en-US" altLang="ko-KR" dirty="0"/>
              <a:t> – Tier x Layer</a:t>
            </a:r>
            <a:endParaRPr kumimoji="1" lang="ko-KR" altLang="en-US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3A8AC78F-1E4B-CCE2-0A0F-4026E7B8F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9</a:t>
            </a:fld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683682C-6DDC-2EF8-9188-FC02BD271E3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162" y="736657"/>
            <a:ext cx="11392126" cy="1175963"/>
          </a:xfrm>
        </p:spPr>
        <p:txBody>
          <a:bodyPr>
            <a:normAutofit fontScale="92500" lnSpcReduction="20000"/>
          </a:bodyPr>
          <a:lstStyle/>
          <a:p>
            <a:r>
              <a:rPr kumimoji="1" lang="ko-KR" altLang="en-US" dirty="0"/>
              <a:t>단말 접근 제어</a:t>
            </a:r>
            <a:r>
              <a:rPr kumimoji="1" lang="en-US" altLang="ko-KR" dirty="0"/>
              <a:t> : OS Login</a:t>
            </a:r>
          </a:p>
          <a:p>
            <a:r>
              <a:rPr kumimoji="1" lang="ko-KR" altLang="en-US" dirty="0"/>
              <a:t>네트워크 접근 제어 </a:t>
            </a:r>
            <a:r>
              <a:rPr kumimoji="1" lang="en-US" altLang="ko-KR" dirty="0"/>
              <a:t>(L2) : 802.1x NAC </a:t>
            </a:r>
            <a:r>
              <a:rPr kumimoji="1" lang="ko-KR" altLang="en-US" dirty="0"/>
              <a:t>등</a:t>
            </a:r>
            <a:endParaRPr kumimoji="1" lang="en-US" altLang="ko-KR" dirty="0"/>
          </a:p>
          <a:p>
            <a:r>
              <a:rPr kumimoji="1" lang="ko-KR" altLang="en-US" dirty="0"/>
              <a:t>제로트러스트 접근 제어 </a:t>
            </a:r>
            <a:r>
              <a:rPr kumimoji="1" lang="en-US" altLang="ko-KR" dirty="0"/>
              <a:t>(L4) : Session</a:t>
            </a:r>
          </a:p>
          <a:p>
            <a:r>
              <a:rPr kumimoji="1" lang="ko-KR" altLang="en-US" dirty="0"/>
              <a:t>서버 접근 제어 </a:t>
            </a:r>
            <a:r>
              <a:rPr kumimoji="1" lang="en-US" altLang="ko-KR" dirty="0"/>
              <a:t>(L7) : Application Login</a:t>
            </a:r>
            <a:r>
              <a:rPr kumimoji="1" lang="ko-KR" altLang="en-US" dirty="0"/>
              <a:t> </a:t>
            </a:r>
            <a:endParaRPr kumimoji="1" lang="en-US" altLang="ko-KR" dirty="0"/>
          </a:p>
          <a:p>
            <a:endParaRPr kumimoji="1" lang="ko-KR" altLang="en-US" dirty="0"/>
          </a:p>
        </p:txBody>
      </p:sp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75E597D3-AD28-D34C-8374-54E69764ED6B}"/>
              </a:ext>
            </a:extLst>
          </p:cNvPr>
          <p:cNvGrpSpPr/>
          <p:nvPr/>
        </p:nvGrpSpPr>
        <p:grpSpPr>
          <a:xfrm>
            <a:off x="986436" y="1912620"/>
            <a:ext cx="10219128" cy="4621836"/>
            <a:chOff x="986436" y="1912620"/>
            <a:chExt cx="10219128" cy="4621836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7A6B2704-16B0-7ECB-7FF2-31393A11BFAC}"/>
                </a:ext>
              </a:extLst>
            </p:cNvPr>
            <p:cNvSpPr/>
            <p:nvPr/>
          </p:nvSpPr>
          <p:spPr>
            <a:xfrm>
              <a:off x="986436" y="2329085"/>
              <a:ext cx="790357" cy="73261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vert="horz" lIns="0" rIns="0" rtlCol="0" anchor="ctr"/>
            <a:lstStyle>
              <a:defPPr>
                <a:defRPr lang="ko-KR"/>
              </a:defPPr>
              <a:lvl1pPr marL="0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031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061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094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124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5156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2188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199217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6249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tx2"/>
                  </a:solidFill>
                  <a:latin typeface="+mj-ea"/>
                  <a:ea typeface="+mj-ea"/>
                </a:rPr>
                <a:t>L7</a:t>
              </a:r>
              <a:endParaRPr kumimoji="1" lang="ko-KR" altLang="en-US" sz="1000" b="1" dirty="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E574E286-BDFE-7117-7007-3D4C17B9A5FF}"/>
                </a:ext>
              </a:extLst>
            </p:cNvPr>
            <p:cNvSpPr/>
            <p:nvPr/>
          </p:nvSpPr>
          <p:spPr>
            <a:xfrm>
              <a:off x="986436" y="3112887"/>
              <a:ext cx="790357" cy="73261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vert="horz" lIns="0" rIns="0" rtlCol="0" anchor="ctr"/>
            <a:lstStyle>
              <a:defPPr>
                <a:defRPr lang="ko-KR"/>
              </a:defPPr>
              <a:lvl1pPr marL="0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031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061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094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124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5156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2188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199217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6249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tx2"/>
                  </a:solidFill>
                  <a:latin typeface="+mj-ea"/>
                  <a:ea typeface="+mj-ea"/>
                </a:rPr>
                <a:t>L4~6</a:t>
              </a:r>
              <a:endParaRPr kumimoji="1" lang="ko-KR" altLang="en-US" sz="1000" b="1" dirty="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D49BEDFF-42FF-A87A-CE1E-34DBB7F67A74}"/>
                </a:ext>
              </a:extLst>
            </p:cNvPr>
            <p:cNvSpPr/>
            <p:nvPr/>
          </p:nvSpPr>
          <p:spPr>
            <a:xfrm>
              <a:off x="986436" y="3896691"/>
              <a:ext cx="790357" cy="73261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vert="horz" lIns="0" rIns="0" rtlCol="0" anchor="ctr"/>
            <a:lstStyle>
              <a:defPPr>
                <a:defRPr lang="ko-KR"/>
              </a:defPPr>
              <a:lvl1pPr marL="0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031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061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094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124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5156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2188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199217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6249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tx2"/>
                  </a:solidFill>
                  <a:latin typeface="+mj-ea"/>
                  <a:ea typeface="+mj-ea"/>
                </a:rPr>
                <a:t>L3</a:t>
              </a:r>
              <a:endParaRPr kumimoji="1" lang="ko-KR" altLang="en-US" sz="1000" b="1" dirty="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D16A5E74-70EF-C361-DF8C-D3FDF81857DA}"/>
                </a:ext>
              </a:extLst>
            </p:cNvPr>
            <p:cNvSpPr/>
            <p:nvPr/>
          </p:nvSpPr>
          <p:spPr>
            <a:xfrm>
              <a:off x="986436" y="4680494"/>
              <a:ext cx="790357" cy="73261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vert="horz" lIns="0" rIns="0" rtlCol="0" anchor="ctr"/>
            <a:lstStyle>
              <a:defPPr>
                <a:defRPr lang="ko-KR"/>
              </a:defPPr>
              <a:lvl1pPr marL="0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031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061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094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124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5156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2188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199217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6249" algn="l" defTabSz="914061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tx2"/>
                  </a:solidFill>
                  <a:latin typeface="+mj-ea"/>
                  <a:ea typeface="+mj-ea"/>
                </a:rPr>
                <a:t>L2</a:t>
              </a:r>
              <a:endParaRPr kumimoji="1" lang="ko-KR" altLang="en-US" sz="1000" b="1" dirty="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3487EFF-6C4E-7E70-BDE2-C318A9ACC24B}"/>
                </a:ext>
              </a:extLst>
            </p:cNvPr>
            <p:cNvSpPr txBox="1"/>
            <p:nvPr/>
          </p:nvSpPr>
          <p:spPr>
            <a:xfrm>
              <a:off x="1118561" y="1912620"/>
              <a:ext cx="526106" cy="30914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ko-KR" sz="1050" b="1" dirty="0"/>
                <a:t>Layer</a:t>
              </a:r>
              <a:endParaRPr kumimoji="1" lang="ko-KR" altLang="en-US" sz="1050" b="1" dirty="0"/>
            </a:p>
          </p:txBody>
        </p:sp>
        <p:grpSp>
          <p:nvGrpSpPr>
            <p:cNvPr id="101" name="그룹 100">
              <a:extLst>
                <a:ext uri="{FF2B5EF4-FFF2-40B4-BE49-F238E27FC236}">
                  <a16:creationId xmlns:a16="http://schemas.microsoft.com/office/drawing/2014/main" id="{6ACE4DBA-9B85-D56E-3181-293A5E16B9D7}"/>
                </a:ext>
              </a:extLst>
            </p:cNvPr>
            <p:cNvGrpSpPr/>
            <p:nvPr/>
          </p:nvGrpSpPr>
          <p:grpSpPr>
            <a:xfrm>
              <a:off x="1921824" y="2329085"/>
              <a:ext cx="1161427" cy="3680465"/>
              <a:chOff x="1921824" y="2986605"/>
              <a:chExt cx="1161427" cy="3022945"/>
            </a:xfrm>
          </p:grpSpPr>
          <p:sp>
            <p:nvSpPr>
              <p:cNvPr id="18" name="직사각형 17">
                <a:extLst>
                  <a:ext uri="{FF2B5EF4-FFF2-40B4-BE49-F238E27FC236}">
                    <a16:creationId xmlns:a16="http://schemas.microsoft.com/office/drawing/2014/main" id="{B32FD38F-D923-4996-9DC5-0BDE3409BDC5}"/>
                  </a:ext>
                </a:extLst>
              </p:cNvPr>
              <p:cNvSpPr/>
              <p:nvPr/>
            </p:nvSpPr>
            <p:spPr>
              <a:xfrm>
                <a:off x="1921825" y="2986605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직사각형 18">
                <a:extLst>
                  <a:ext uri="{FF2B5EF4-FFF2-40B4-BE49-F238E27FC236}">
                    <a16:creationId xmlns:a16="http://schemas.microsoft.com/office/drawing/2014/main" id="{99B4B122-7D47-2BE7-7A8F-78D6CDC049BB}"/>
                  </a:ext>
                </a:extLst>
              </p:cNvPr>
              <p:cNvSpPr/>
              <p:nvPr/>
            </p:nvSpPr>
            <p:spPr>
              <a:xfrm>
                <a:off x="1921825" y="3630380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0" name="직사각형 19">
                <a:extLst>
                  <a:ext uri="{FF2B5EF4-FFF2-40B4-BE49-F238E27FC236}">
                    <a16:creationId xmlns:a16="http://schemas.microsoft.com/office/drawing/2014/main" id="{C744B796-0F4D-D3B2-3497-733E81B82BF3}"/>
                  </a:ext>
                </a:extLst>
              </p:cNvPr>
              <p:cNvSpPr/>
              <p:nvPr/>
            </p:nvSpPr>
            <p:spPr>
              <a:xfrm>
                <a:off x="1921825" y="4274156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1" name="직사각형 20">
                <a:extLst>
                  <a:ext uri="{FF2B5EF4-FFF2-40B4-BE49-F238E27FC236}">
                    <a16:creationId xmlns:a16="http://schemas.microsoft.com/office/drawing/2014/main" id="{D4BDE81B-B219-C91D-FF7D-3120A1665A6F}"/>
                  </a:ext>
                </a:extLst>
              </p:cNvPr>
              <p:cNvSpPr/>
              <p:nvPr/>
            </p:nvSpPr>
            <p:spPr>
              <a:xfrm>
                <a:off x="1921825" y="4917932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F80240CC-3A14-1513-53F0-A2DC0B4AE58A}"/>
                  </a:ext>
                </a:extLst>
              </p:cNvPr>
              <p:cNvSpPr/>
              <p:nvPr/>
            </p:nvSpPr>
            <p:spPr>
              <a:xfrm>
                <a:off x="1921824" y="5638208"/>
                <a:ext cx="1161427" cy="371342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horz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000" b="1" dirty="0">
                    <a:solidFill>
                      <a:schemeClr val="tx2"/>
                    </a:solidFill>
                    <a:latin typeface="+mj-ea"/>
                    <a:ea typeface="+mj-ea"/>
                  </a:rPr>
                  <a:t>User/ID</a:t>
                </a: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D4E40D4-04F0-2BF3-1FCD-7C1132D21E63}"/>
                </a:ext>
              </a:extLst>
            </p:cNvPr>
            <p:cNvSpPr txBox="1"/>
            <p:nvPr/>
          </p:nvSpPr>
          <p:spPr>
            <a:xfrm>
              <a:off x="10778844" y="5628921"/>
              <a:ext cx="426720" cy="30914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ko-KR" sz="1050" b="1" dirty="0"/>
                <a:t>Tier</a:t>
              </a:r>
              <a:endParaRPr kumimoji="1" lang="ko-KR" altLang="en-US" sz="1050" b="1" dirty="0"/>
            </a:p>
          </p:txBody>
        </p:sp>
        <p:cxnSp>
          <p:nvCxnSpPr>
            <p:cNvPr id="35" name="직선 화살표 연결선 34">
              <a:extLst>
                <a:ext uri="{FF2B5EF4-FFF2-40B4-BE49-F238E27FC236}">
                  <a16:creationId xmlns:a16="http://schemas.microsoft.com/office/drawing/2014/main" id="{3DAC2CDB-A628-4451-520F-6F9E5CC62D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68484" y="1912620"/>
              <a:ext cx="0" cy="3571319"/>
            </a:xfrm>
            <a:prstGeom prst="straightConnector1">
              <a:avLst/>
            </a:prstGeom>
            <a:ln w="28575">
              <a:solidFill>
                <a:srgbClr val="0432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35">
              <a:extLst>
                <a:ext uri="{FF2B5EF4-FFF2-40B4-BE49-F238E27FC236}">
                  <a16:creationId xmlns:a16="http://schemas.microsoft.com/office/drawing/2014/main" id="{0FF70266-D5CB-8612-DA0C-C110D170C5D9}"/>
                </a:ext>
              </a:extLst>
            </p:cNvPr>
            <p:cNvCxnSpPr>
              <a:cxnSpLocks/>
            </p:cNvCxnSpPr>
            <p:nvPr/>
          </p:nvCxnSpPr>
          <p:spPr>
            <a:xfrm>
              <a:off x="1860864" y="5483939"/>
              <a:ext cx="9070380" cy="0"/>
            </a:xfrm>
            <a:prstGeom prst="straightConnector1">
              <a:avLst/>
            </a:prstGeom>
            <a:ln w="28575">
              <a:solidFill>
                <a:srgbClr val="0432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2" name="그룹 101">
              <a:extLst>
                <a:ext uri="{FF2B5EF4-FFF2-40B4-BE49-F238E27FC236}">
                  <a16:creationId xmlns:a16="http://schemas.microsoft.com/office/drawing/2014/main" id="{E4C7F133-45AD-1027-F029-F52BB2BA9B77}"/>
                </a:ext>
              </a:extLst>
            </p:cNvPr>
            <p:cNvGrpSpPr/>
            <p:nvPr/>
          </p:nvGrpSpPr>
          <p:grpSpPr>
            <a:xfrm>
              <a:off x="3182445" y="2329085"/>
              <a:ext cx="1161427" cy="3680465"/>
              <a:chOff x="3182445" y="2986605"/>
              <a:chExt cx="1161427" cy="3022945"/>
            </a:xfrm>
          </p:grpSpPr>
          <p:sp>
            <p:nvSpPr>
              <p:cNvPr id="27" name="직사각형 26">
                <a:extLst>
                  <a:ext uri="{FF2B5EF4-FFF2-40B4-BE49-F238E27FC236}">
                    <a16:creationId xmlns:a16="http://schemas.microsoft.com/office/drawing/2014/main" id="{2A4CF943-3304-121E-48D5-1FF55FDAA43B}"/>
                  </a:ext>
                </a:extLst>
              </p:cNvPr>
              <p:cNvSpPr/>
              <p:nvPr/>
            </p:nvSpPr>
            <p:spPr>
              <a:xfrm>
                <a:off x="3182445" y="5638208"/>
                <a:ext cx="1161427" cy="371342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horz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000" b="1" dirty="0">
                    <a:solidFill>
                      <a:schemeClr val="tx2"/>
                    </a:solidFill>
                    <a:latin typeface="+mj-ea"/>
                    <a:ea typeface="+mj-ea"/>
                  </a:rPr>
                  <a:t>Device</a:t>
                </a: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1" name="직사각형 40">
                <a:extLst>
                  <a:ext uri="{FF2B5EF4-FFF2-40B4-BE49-F238E27FC236}">
                    <a16:creationId xmlns:a16="http://schemas.microsoft.com/office/drawing/2014/main" id="{2B6AF4BD-5CE6-5B03-D15A-F2F705F4EA58}"/>
                  </a:ext>
                </a:extLst>
              </p:cNvPr>
              <p:cNvSpPr/>
              <p:nvPr/>
            </p:nvSpPr>
            <p:spPr>
              <a:xfrm>
                <a:off x="3182445" y="2986605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2" name="직사각형 41">
                <a:extLst>
                  <a:ext uri="{FF2B5EF4-FFF2-40B4-BE49-F238E27FC236}">
                    <a16:creationId xmlns:a16="http://schemas.microsoft.com/office/drawing/2014/main" id="{DABC4260-6B41-1685-2CE7-A853A3DD0F62}"/>
                  </a:ext>
                </a:extLst>
              </p:cNvPr>
              <p:cNvSpPr/>
              <p:nvPr/>
            </p:nvSpPr>
            <p:spPr>
              <a:xfrm>
                <a:off x="3182445" y="3630380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:a16="http://schemas.microsoft.com/office/drawing/2014/main" id="{71DE02A7-8675-B510-7E33-D15D53217049}"/>
                  </a:ext>
                </a:extLst>
              </p:cNvPr>
              <p:cNvSpPr/>
              <p:nvPr/>
            </p:nvSpPr>
            <p:spPr>
              <a:xfrm>
                <a:off x="3182445" y="4274156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id="{26BB8E42-1DE3-4F7F-51A6-CAB4731C11BC}"/>
                  </a:ext>
                </a:extLst>
              </p:cNvPr>
              <p:cNvSpPr/>
              <p:nvPr/>
            </p:nvSpPr>
            <p:spPr>
              <a:xfrm>
                <a:off x="3182445" y="4917932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03" name="그룹 102">
              <a:extLst>
                <a:ext uri="{FF2B5EF4-FFF2-40B4-BE49-F238E27FC236}">
                  <a16:creationId xmlns:a16="http://schemas.microsoft.com/office/drawing/2014/main" id="{1FD187A3-8118-B5A9-A2D6-4153489F8C1B}"/>
                </a:ext>
              </a:extLst>
            </p:cNvPr>
            <p:cNvGrpSpPr/>
            <p:nvPr/>
          </p:nvGrpSpPr>
          <p:grpSpPr>
            <a:xfrm>
              <a:off x="4443066" y="2329085"/>
              <a:ext cx="1172764" cy="3680465"/>
              <a:chOff x="4443066" y="2986605"/>
              <a:chExt cx="1172764" cy="3022945"/>
            </a:xfrm>
          </p:grpSpPr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id="{6F93E4CC-86F8-D92D-AD5F-B968AB261DA2}"/>
                  </a:ext>
                </a:extLst>
              </p:cNvPr>
              <p:cNvSpPr/>
              <p:nvPr/>
            </p:nvSpPr>
            <p:spPr>
              <a:xfrm>
                <a:off x="4443066" y="5638208"/>
                <a:ext cx="1161427" cy="371342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horz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000" b="1" dirty="0">
                    <a:solidFill>
                      <a:schemeClr val="tx2"/>
                    </a:solidFill>
                    <a:latin typeface="+mj-ea"/>
                    <a:ea typeface="+mj-ea"/>
                  </a:rPr>
                  <a:t>Network</a:t>
                </a: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6" name="직사각형 45">
                <a:extLst>
                  <a:ext uri="{FF2B5EF4-FFF2-40B4-BE49-F238E27FC236}">
                    <a16:creationId xmlns:a16="http://schemas.microsoft.com/office/drawing/2014/main" id="{2C7AE4BD-DB0B-7689-66A0-E873C491FAAA}"/>
                  </a:ext>
                </a:extLst>
              </p:cNvPr>
              <p:cNvSpPr/>
              <p:nvPr/>
            </p:nvSpPr>
            <p:spPr>
              <a:xfrm>
                <a:off x="4454408" y="2986605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7" name="직사각형 46">
                <a:extLst>
                  <a:ext uri="{FF2B5EF4-FFF2-40B4-BE49-F238E27FC236}">
                    <a16:creationId xmlns:a16="http://schemas.microsoft.com/office/drawing/2014/main" id="{03D8A124-CF4C-FE6F-0834-D9665167C3C7}"/>
                  </a:ext>
                </a:extLst>
              </p:cNvPr>
              <p:cNvSpPr/>
              <p:nvPr/>
            </p:nvSpPr>
            <p:spPr>
              <a:xfrm>
                <a:off x="4454408" y="3630380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8" name="직사각형 47">
                <a:extLst>
                  <a:ext uri="{FF2B5EF4-FFF2-40B4-BE49-F238E27FC236}">
                    <a16:creationId xmlns:a16="http://schemas.microsoft.com/office/drawing/2014/main" id="{713A92FD-966F-30E6-EA7D-8864B74A199A}"/>
                  </a:ext>
                </a:extLst>
              </p:cNvPr>
              <p:cNvSpPr/>
              <p:nvPr/>
            </p:nvSpPr>
            <p:spPr>
              <a:xfrm>
                <a:off x="4454408" y="4274156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9" name="직사각형 48">
                <a:extLst>
                  <a:ext uri="{FF2B5EF4-FFF2-40B4-BE49-F238E27FC236}">
                    <a16:creationId xmlns:a16="http://schemas.microsoft.com/office/drawing/2014/main" id="{8236AB9D-D8AB-20EB-CBF5-93988A43CEAB}"/>
                  </a:ext>
                </a:extLst>
              </p:cNvPr>
              <p:cNvSpPr/>
              <p:nvPr/>
            </p:nvSpPr>
            <p:spPr>
              <a:xfrm>
                <a:off x="4454408" y="4917932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04" name="그룹 103">
              <a:extLst>
                <a:ext uri="{FF2B5EF4-FFF2-40B4-BE49-F238E27FC236}">
                  <a16:creationId xmlns:a16="http://schemas.microsoft.com/office/drawing/2014/main" id="{DCD2BE0C-14E4-8727-0FCC-546F167151A5}"/>
                </a:ext>
              </a:extLst>
            </p:cNvPr>
            <p:cNvGrpSpPr/>
            <p:nvPr/>
          </p:nvGrpSpPr>
          <p:grpSpPr>
            <a:xfrm>
              <a:off x="5715024" y="2329085"/>
              <a:ext cx="1161427" cy="3680465"/>
              <a:chOff x="5715024" y="2986605"/>
              <a:chExt cx="1161427" cy="3022945"/>
            </a:xfrm>
          </p:grpSpPr>
          <p:sp>
            <p:nvSpPr>
              <p:cNvPr id="29" name="직사각형 28">
                <a:extLst>
                  <a:ext uri="{FF2B5EF4-FFF2-40B4-BE49-F238E27FC236}">
                    <a16:creationId xmlns:a16="http://schemas.microsoft.com/office/drawing/2014/main" id="{64602089-F714-76DB-CF6E-278B0675C9C5}"/>
                  </a:ext>
                </a:extLst>
              </p:cNvPr>
              <p:cNvSpPr/>
              <p:nvPr/>
            </p:nvSpPr>
            <p:spPr>
              <a:xfrm>
                <a:off x="5715024" y="5638208"/>
                <a:ext cx="1161427" cy="371342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horz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b="1" dirty="0">
                    <a:solidFill>
                      <a:schemeClr val="tx2"/>
                    </a:solidFill>
                    <a:latin typeface="+mj-ea"/>
                    <a:ea typeface="+mj-ea"/>
                  </a:rPr>
                  <a:t>연계체계</a:t>
                </a:r>
              </a:p>
            </p:txBody>
          </p:sp>
          <p:sp>
            <p:nvSpPr>
              <p:cNvPr id="51" name="직사각형 50">
                <a:extLst>
                  <a:ext uri="{FF2B5EF4-FFF2-40B4-BE49-F238E27FC236}">
                    <a16:creationId xmlns:a16="http://schemas.microsoft.com/office/drawing/2014/main" id="{F44093C9-8AEC-48F1-4319-F1FB7617282D}"/>
                  </a:ext>
                </a:extLst>
              </p:cNvPr>
              <p:cNvSpPr/>
              <p:nvPr/>
            </p:nvSpPr>
            <p:spPr>
              <a:xfrm>
                <a:off x="5715029" y="2986605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2DC71800-6D6E-E62A-5202-8A9E87AD1093}"/>
                  </a:ext>
                </a:extLst>
              </p:cNvPr>
              <p:cNvSpPr/>
              <p:nvPr/>
            </p:nvSpPr>
            <p:spPr>
              <a:xfrm>
                <a:off x="5715029" y="3630380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3" name="직사각형 52">
                <a:extLst>
                  <a:ext uri="{FF2B5EF4-FFF2-40B4-BE49-F238E27FC236}">
                    <a16:creationId xmlns:a16="http://schemas.microsoft.com/office/drawing/2014/main" id="{E1F27AC0-5BC0-1C90-79A2-11E0AB989776}"/>
                  </a:ext>
                </a:extLst>
              </p:cNvPr>
              <p:cNvSpPr/>
              <p:nvPr/>
            </p:nvSpPr>
            <p:spPr>
              <a:xfrm>
                <a:off x="5715029" y="4274156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4" name="직사각형 53">
                <a:extLst>
                  <a:ext uri="{FF2B5EF4-FFF2-40B4-BE49-F238E27FC236}">
                    <a16:creationId xmlns:a16="http://schemas.microsoft.com/office/drawing/2014/main" id="{AC7A9B31-21D3-889C-0DE8-7CBAB9EB96CD}"/>
                  </a:ext>
                </a:extLst>
              </p:cNvPr>
              <p:cNvSpPr/>
              <p:nvPr/>
            </p:nvSpPr>
            <p:spPr>
              <a:xfrm>
                <a:off x="5715029" y="4917932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9D798364-2518-FBCB-BA08-42FACB47136E}"/>
                </a:ext>
              </a:extLst>
            </p:cNvPr>
            <p:cNvGrpSpPr/>
            <p:nvPr/>
          </p:nvGrpSpPr>
          <p:grpSpPr>
            <a:xfrm>
              <a:off x="8236266" y="2329085"/>
              <a:ext cx="1161427" cy="3680465"/>
              <a:chOff x="8236266" y="2986605"/>
              <a:chExt cx="1161427" cy="3022945"/>
            </a:xfrm>
          </p:grpSpPr>
          <p:sp>
            <p:nvSpPr>
              <p:cNvPr id="30" name="직사각형 29">
                <a:extLst>
                  <a:ext uri="{FF2B5EF4-FFF2-40B4-BE49-F238E27FC236}">
                    <a16:creationId xmlns:a16="http://schemas.microsoft.com/office/drawing/2014/main" id="{652B6979-011B-3DBB-252A-38754BE0389C}"/>
                  </a:ext>
                </a:extLst>
              </p:cNvPr>
              <p:cNvSpPr/>
              <p:nvPr/>
            </p:nvSpPr>
            <p:spPr>
              <a:xfrm>
                <a:off x="8236266" y="5638208"/>
                <a:ext cx="1161427" cy="371342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horz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000" b="1" dirty="0">
                    <a:solidFill>
                      <a:schemeClr val="tx2"/>
                    </a:solidFill>
                    <a:latin typeface="+mj-ea"/>
                    <a:ea typeface="+mj-ea"/>
                  </a:rPr>
                  <a:t>Application/</a:t>
                </a:r>
              </a:p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000" b="1" dirty="0">
                    <a:solidFill>
                      <a:schemeClr val="tx2"/>
                    </a:solidFill>
                    <a:latin typeface="+mj-ea"/>
                    <a:ea typeface="+mj-ea"/>
                  </a:rPr>
                  <a:t>Workload</a:t>
                </a: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6" name="직사각형 55">
                <a:extLst>
                  <a:ext uri="{FF2B5EF4-FFF2-40B4-BE49-F238E27FC236}">
                    <a16:creationId xmlns:a16="http://schemas.microsoft.com/office/drawing/2014/main" id="{AD799C5C-94D8-DE53-5E84-4D4B3A533FEB}"/>
                  </a:ext>
                </a:extLst>
              </p:cNvPr>
              <p:cNvSpPr/>
              <p:nvPr/>
            </p:nvSpPr>
            <p:spPr>
              <a:xfrm>
                <a:off x="8236271" y="2986605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7" name="직사각형 56">
                <a:extLst>
                  <a:ext uri="{FF2B5EF4-FFF2-40B4-BE49-F238E27FC236}">
                    <a16:creationId xmlns:a16="http://schemas.microsoft.com/office/drawing/2014/main" id="{1B1D8B47-8E3F-C3FE-2483-A65B3A969F60}"/>
                  </a:ext>
                </a:extLst>
              </p:cNvPr>
              <p:cNvSpPr/>
              <p:nvPr/>
            </p:nvSpPr>
            <p:spPr>
              <a:xfrm>
                <a:off x="8236271" y="3630380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8" name="직사각형 57">
                <a:extLst>
                  <a:ext uri="{FF2B5EF4-FFF2-40B4-BE49-F238E27FC236}">
                    <a16:creationId xmlns:a16="http://schemas.microsoft.com/office/drawing/2014/main" id="{D59FE262-EA6D-DF93-FC3A-70D1CAA4D50D}"/>
                  </a:ext>
                </a:extLst>
              </p:cNvPr>
              <p:cNvSpPr/>
              <p:nvPr/>
            </p:nvSpPr>
            <p:spPr>
              <a:xfrm>
                <a:off x="8236271" y="4274156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9" name="직사각형 58">
                <a:extLst>
                  <a:ext uri="{FF2B5EF4-FFF2-40B4-BE49-F238E27FC236}">
                    <a16:creationId xmlns:a16="http://schemas.microsoft.com/office/drawing/2014/main" id="{BC991720-ECB2-83E8-811D-DBA0E80062A7}"/>
                  </a:ext>
                </a:extLst>
              </p:cNvPr>
              <p:cNvSpPr/>
              <p:nvPr/>
            </p:nvSpPr>
            <p:spPr>
              <a:xfrm>
                <a:off x="8236271" y="4917932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0D270F25-8690-F542-B252-B3506F1D8D46}"/>
                </a:ext>
              </a:extLst>
            </p:cNvPr>
            <p:cNvGrpSpPr/>
            <p:nvPr/>
          </p:nvGrpSpPr>
          <p:grpSpPr>
            <a:xfrm>
              <a:off x="9496888" y="2329085"/>
              <a:ext cx="1161427" cy="3680465"/>
              <a:chOff x="9496888" y="2986605"/>
              <a:chExt cx="1161427" cy="3022945"/>
            </a:xfrm>
          </p:grpSpPr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0CF1E9AE-903F-7959-623C-F15E6C9EFD29}"/>
                  </a:ext>
                </a:extLst>
              </p:cNvPr>
              <p:cNvSpPr/>
              <p:nvPr/>
            </p:nvSpPr>
            <p:spPr>
              <a:xfrm>
                <a:off x="9496888" y="5638208"/>
                <a:ext cx="1161427" cy="371342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horz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ko-KR" sz="1000" b="1" dirty="0">
                    <a:solidFill>
                      <a:schemeClr val="tx2"/>
                    </a:solidFill>
                    <a:latin typeface="+mj-ea"/>
                    <a:ea typeface="+mj-ea"/>
                  </a:rPr>
                  <a:t>Data</a:t>
                </a: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1" name="직사각형 60">
                <a:extLst>
                  <a:ext uri="{FF2B5EF4-FFF2-40B4-BE49-F238E27FC236}">
                    <a16:creationId xmlns:a16="http://schemas.microsoft.com/office/drawing/2014/main" id="{002080F6-BADD-8D30-257A-98C1DBC32936}"/>
                  </a:ext>
                </a:extLst>
              </p:cNvPr>
              <p:cNvSpPr/>
              <p:nvPr/>
            </p:nvSpPr>
            <p:spPr>
              <a:xfrm>
                <a:off x="9496893" y="2986605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2" name="직사각형 61">
                <a:extLst>
                  <a:ext uri="{FF2B5EF4-FFF2-40B4-BE49-F238E27FC236}">
                    <a16:creationId xmlns:a16="http://schemas.microsoft.com/office/drawing/2014/main" id="{7B097901-C80F-9E80-0938-D67AD4E2E73E}"/>
                  </a:ext>
                </a:extLst>
              </p:cNvPr>
              <p:cNvSpPr/>
              <p:nvPr/>
            </p:nvSpPr>
            <p:spPr>
              <a:xfrm>
                <a:off x="9496893" y="3630380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3" name="직사각형 62">
                <a:extLst>
                  <a:ext uri="{FF2B5EF4-FFF2-40B4-BE49-F238E27FC236}">
                    <a16:creationId xmlns:a16="http://schemas.microsoft.com/office/drawing/2014/main" id="{0B69DB59-F6AB-1981-50BD-7DFF5E447F50}"/>
                  </a:ext>
                </a:extLst>
              </p:cNvPr>
              <p:cNvSpPr/>
              <p:nvPr/>
            </p:nvSpPr>
            <p:spPr>
              <a:xfrm>
                <a:off x="9496893" y="4274156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4" name="직사각형 63">
                <a:extLst>
                  <a:ext uri="{FF2B5EF4-FFF2-40B4-BE49-F238E27FC236}">
                    <a16:creationId xmlns:a16="http://schemas.microsoft.com/office/drawing/2014/main" id="{55BAB725-6985-24E7-8F56-BE2E01A89FDF}"/>
                  </a:ext>
                </a:extLst>
              </p:cNvPr>
              <p:cNvSpPr/>
              <p:nvPr/>
            </p:nvSpPr>
            <p:spPr>
              <a:xfrm>
                <a:off x="9496893" y="4917932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72" name="왼쪽/오른쪽 화살표[L] 71">
              <a:extLst>
                <a:ext uri="{FF2B5EF4-FFF2-40B4-BE49-F238E27FC236}">
                  <a16:creationId xmlns:a16="http://schemas.microsoft.com/office/drawing/2014/main" id="{80908031-5133-574D-F568-7B75797BF424}"/>
                </a:ext>
              </a:extLst>
            </p:cNvPr>
            <p:cNvSpPr/>
            <p:nvPr/>
          </p:nvSpPr>
          <p:spPr>
            <a:xfrm>
              <a:off x="3764279" y="4816172"/>
              <a:ext cx="1508761" cy="443424"/>
            </a:xfrm>
            <a:prstGeom prst="leftRightArrow">
              <a:avLst>
                <a:gd name="adj1" fmla="val 61677"/>
                <a:gd name="adj2" fmla="val 50000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ko-KR" sz="800" dirty="0">
                  <a:solidFill>
                    <a:srgbClr val="0432FF"/>
                  </a:solidFill>
                </a:rPr>
                <a:t>Network Access Control</a:t>
              </a:r>
              <a:endParaRPr kumimoji="1" lang="ko-KR" altLang="en-US" sz="800" dirty="0">
                <a:solidFill>
                  <a:srgbClr val="0432FF"/>
                </a:solidFill>
              </a:endParaRPr>
            </a:p>
          </p:txBody>
        </p:sp>
        <p:grpSp>
          <p:nvGrpSpPr>
            <p:cNvPr id="105" name="그룹 104">
              <a:extLst>
                <a:ext uri="{FF2B5EF4-FFF2-40B4-BE49-F238E27FC236}">
                  <a16:creationId xmlns:a16="http://schemas.microsoft.com/office/drawing/2014/main" id="{3A49B47A-9886-EA88-1535-BE3FF40827C8}"/>
                </a:ext>
              </a:extLst>
            </p:cNvPr>
            <p:cNvGrpSpPr/>
            <p:nvPr/>
          </p:nvGrpSpPr>
          <p:grpSpPr>
            <a:xfrm>
              <a:off x="6975645" y="2329085"/>
              <a:ext cx="1161427" cy="3680465"/>
              <a:chOff x="6975645" y="2986605"/>
              <a:chExt cx="1161427" cy="3022945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id="{04B517EE-2AF1-DCB0-9333-5ACA5E3FFDB2}"/>
                  </a:ext>
                </a:extLst>
              </p:cNvPr>
              <p:cNvSpPr/>
              <p:nvPr/>
            </p:nvSpPr>
            <p:spPr>
              <a:xfrm>
                <a:off x="6975645" y="5638208"/>
                <a:ext cx="1161427" cy="371342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horz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b="1" dirty="0">
                    <a:solidFill>
                      <a:schemeClr val="tx2"/>
                    </a:solidFill>
                    <a:latin typeface="+mj-ea"/>
                    <a:ea typeface="+mj-ea"/>
                  </a:rPr>
                  <a:t>서버</a:t>
                </a:r>
              </a:p>
            </p:txBody>
          </p:sp>
          <p:sp>
            <p:nvSpPr>
              <p:cNvPr id="91" name="직사각형 90">
                <a:extLst>
                  <a:ext uri="{FF2B5EF4-FFF2-40B4-BE49-F238E27FC236}">
                    <a16:creationId xmlns:a16="http://schemas.microsoft.com/office/drawing/2014/main" id="{71E83BA4-CA0B-295D-296B-3C4011F9C01F}"/>
                  </a:ext>
                </a:extLst>
              </p:cNvPr>
              <p:cNvSpPr/>
              <p:nvPr/>
            </p:nvSpPr>
            <p:spPr>
              <a:xfrm>
                <a:off x="6975650" y="2986605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2" name="직사각형 91">
                <a:extLst>
                  <a:ext uri="{FF2B5EF4-FFF2-40B4-BE49-F238E27FC236}">
                    <a16:creationId xmlns:a16="http://schemas.microsoft.com/office/drawing/2014/main" id="{8AE34088-B837-84F1-2E73-9BA0834EB11A}"/>
                  </a:ext>
                </a:extLst>
              </p:cNvPr>
              <p:cNvSpPr/>
              <p:nvPr/>
            </p:nvSpPr>
            <p:spPr>
              <a:xfrm>
                <a:off x="6975650" y="3630380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3" name="직사각형 92">
                <a:extLst>
                  <a:ext uri="{FF2B5EF4-FFF2-40B4-BE49-F238E27FC236}">
                    <a16:creationId xmlns:a16="http://schemas.microsoft.com/office/drawing/2014/main" id="{3DC8A23D-17E1-C8B4-D6C3-96CACC965706}"/>
                  </a:ext>
                </a:extLst>
              </p:cNvPr>
              <p:cNvSpPr/>
              <p:nvPr/>
            </p:nvSpPr>
            <p:spPr>
              <a:xfrm>
                <a:off x="6975650" y="4274156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4" name="직사각형 93">
                <a:extLst>
                  <a:ext uri="{FF2B5EF4-FFF2-40B4-BE49-F238E27FC236}">
                    <a16:creationId xmlns:a16="http://schemas.microsoft.com/office/drawing/2014/main" id="{D38B2EAB-4BEB-A7BA-786A-3CEB6F4DF6DA}"/>
                  </a:ext>
                </a:extLst>
              </p:cNvPr>
              <p:cNvSpPr/>
              <p:nvPr/>
            </p:nvSpPr>
            <p:spPr>
              <a:xfrm>
                <a:off x="6975650" y="4917932"/>
                <a:ext cx="1161422" cy="601728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</a:ln>
              <a:effectLst/>
            </p:spPr>
            <p:txBody>
              <a:bodyPr vert="eaVert" lIns="0" rIns="0" rtlCol="0" anchor="ctr"/>
              <a:lstStyle>
                <a:defPPr>
                  <a:defRPr lang="ko-KR"/>
                </a:defPPr>
                <a:lvl1pPr marL="0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03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061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09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124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156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2188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199217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6249" algn="l" defTabSz="914061" rtl="0" eaLnBrk="1" latinLnBrk="1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dirty="0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98" name="왼쪽/오른쪽 화살표[L] 97">
              <a:extLst>
                <a:ext uri="{FF2B5EF4-FFF2-40B4-BE49-F238E27FC236}">
                  <a16:creationId xmlns:a16="http://schemas.microsoft.com/office/drawing/2014/main" id="{DF9B8656-D124-2762-0738-CA76A4B5210C}"/>
                </a:ext>
              </a:extLst>
            </p:cNvPr>
            <p:cNvSpPr/>
            <p:nvPr/>
          </p:nvSpPr>
          <p:spPr>
            <a:xfrm>
              <a:off x="1997035" y="3257480"/>
              <a:ext cx="4479966" cy="443424"/>
            </a:xfrm>
            <a:prstGeom prst="leftRightArrow">
              <a:avLst>
                <a:gd name="adj1" fmla="val 61677"/>
                <a:gd name="adj2" fmla="val 50000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ko-KR" sz="800" dirty="0">
                  <a:solidFill>
                    <a:srgbClr val="0432FF"/>
                  </a:solidFill>
                </a:rPr>
                <a:t>ZT Network Access Control</a:t>
              </a:r>
              <a:endParaRPr kumimoji="1" lang="ko-KR" altLang="en-US" sz="800" dirty="0">
                <a:solidFill>
                  <a:srgbClr val="0432FF"/>
                </a:solidFill>
              </a:endParaRPr>
            </a:p>
          </p:txBody>
        </p:sp>
        <p:sp>
          <p:nvSpPr>
            <p:cNvPr id="99" name="왼쪽/오른쪽 화살표[L] 98">
              <a:extLst>
                <a:ext uri="{FF2B5EF4-FFF2-40B4-BE49-F238E27FC236}">
                  <a16:creationId xmlns:a16="http://schemas.microsoft.com/office/drawing/2014/main" id="{65F70F57-C936-7427-0281-A637F9C8FE2D}"/>
                </a:ext>
              </a:extLst>
            </p:cNvPr>
            <p:cNvSpPr/>
            <p:nvPr/>
          </p:nvSpPr>
          <p:spPr>
            <a:xfrm>
              <a:off x="1997034" y="2467731"/>
              <a:ext cx="6775789" cy="443424"/>
            </a:xfrm>
            <a:prstGeom prst="leftRightArrow">
              <a:avLst>
                <a:gd name="adj1" fmla="val 61677"/>
                <a:gd name="adj2" fmla="val 50000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ko-KR" sz="800" dirty="0">
                  <a:solidFill>
                    <a:srgbClr val="0432FF"/>
                  </a:solidFill>
                </a:rPr>
                <a:t>Application Access Control (App Login)</a:t>
              </a:r>
              <a:endParaRPr kumimoji="1" lang="ko-KR" altLang="en-US" sz="800" dirty="0">
                <a:solidFill>
                  <a:srgbClr val="0432FF"/>
                </a:solidFill>
              </a:endParaRPr>
            </a:p>
          </p:txBody>
        </p:sp>
        <p:sp>
          <p:nvSpPr>
            <p:cNvPr id="110" name="왼쪽/오른쪽 화살표[L] 109">
              <a:extLst>
                <a:ext uri="{FF2B5EF4-FFF2-40B4-BE49-F238E27FC236}">
                  <a16:creationId xmlns:a16="http://schemas.microsoft.com/office/drawing/2014/main" id="{12AD6CA8-917B-4461-1AE9-9C308B1A46E9}"/>
                </a:ext>
              </a:extLst>
            </p:cNvPr>
            <p:cNvSpPr/>
            <p:nvPr/>
          </p:nvSpPr>
          <p:spPr>
            <a:xfrm>
              <a:off x="8883364" y="2467731"/>
              <a:ext cx="1311602" cy="443424"/>
            </a:xfrm>
            <a:prstGeom prst="leftRightArrow">
              <a:avLst>
                <a:gd name="adj1" fmla="val 61677"/>
                <a:gd name="adj2" fmla="val 50000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ko-KR" sz="800" dirty="0">
                  <a:solidFill>
                    <a:srgbClr val="0432FF"/>
                  </a:solidFill>
                </a:rPr>
                <a:t>Data Access Control</a:t>
              </a:r>
              <a:endParaRPr kumimoji="1" lang="ko-KR" altLang="en-US" sz="800" dirty="0">
                <a:solidFill>
                  <a:srgbClr val="0432FF"/>
                </a:solidFill>
              </a:endParaRPr>
            </a:p>
          </p:txBody>
        </p:sp>
        <p:sp>
          <p:nvSpPr>
            <p:cNvPr id="118" name="왼쪽/오른쪽 화살표[L] 117">
              <a:extLst>
                <a:ext uri="{FF2B5EF4-FFF2-40B4-BE49-F238E27FC236}">
                  <a16:creationId xmlns:a16="http://schemas.microsoft.com/office/drawing/2014/main" id="{400F99CA-365C-5627-1C4A-0BF1C660E8DC}"/>
                </a:ext>
              </a:extLst>
            </p:cNvPr>
            <p:cNvSpPr/>
            <p:nvPr/>
          </p:nvSpPr>
          <p:spPr>
            <a:xfrm>
              <a:off x="2182481" y="4816172"/>
              <a:ext cx="1508761" cy="443424"/>
            </a:xfrm>
            <a:prstGeom prst="leftRightArrow">
              <a:avLst>
                <a:gd name="adj1" fmla="val 61677"/>
                <a:gd name="adj2" fmla="val 50000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ko-KR" sz="800" dirty="0">
                  <a:solidFill>
                    <a:srgbClr val="0432FF"/>
                  </a:solidFill>
                </a:rPr>
                <a:t>Device Access Control (OS)</a:t>
              </a:r>
              <a:endParaRPr kumimoji="1" lang="ko-KR" altLang="en-US" sz="800" dirty="0">
                <a:solidFill>
                  <a:srgbClr val="0432FF"/>
                </a:solidFill>
              </a:endParaRPr>
            </a:p>
          </p:txBody>
        </p:sp>
        <p:sp>
          <p:nvSpPr>
            <p:cNvPr id="119" name="왼쪽/오른쪽 화살표[L] 118">
              <a:extLst>
                <a:ext uri="{FF2B5EF4-FFF2-40B4-BE49-F238E27FC236}">
                  <a16:creationId xmlns:a16="http://schemas.microsoft.com/office/drawing/2014/main" id="{3005B418-91F8-261E-804A-29671DFA15C1}"/>
                </a:ext>
              </a:extLst>
            </p:cNvPr>
            <p:cNvSpPr/>
            <p:nvPr/>
          </p:nvSpPr>
          <p:spPr>
            <a:xfrm>
              <a:off x="7041105" y="3460486"/>
              <a:ext cx="1030505" cy="785553"/>
            </a:xfrm>
            <a:prstGeom prst="leftRightArrow">
              <a:avLst>
                <a:gd name="adj1" fmla="val 61677"/>
                <a:gd name="adj2" fmla="val 28368"/>
              </a:avLst>
            </a:prstGeom>
            <a:solidFill>
              <a:schemeClr val="bg1">
                <a:alpha val="48548"/>
              </a:schemeClr>
            </a:solidFill>
            <a:ln w="6350">
              <a:solidFill>
                <a:schemeClr val="bg1">
                  <a:lumMod val="65000"/>
                </a:schemeClr>
              </a:solidFill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ko-KR" sz="800" dirty="0">
                  <a:solidFill>
                    <a:srgbClr val="0432FF"/>
                  </a:solidFill>
                </a:rPr>
                <a:t>Server-to-Server</a:t>
              </a:r>
              <a:endParaRPr kumimoji="1" lang="ko-KR" altLang="en-US" sz="800" dirty="0">
                <a:solidFill>
                  <a:srgbClr val="0432FF"/>
                </a:solidFill>
              </a:endParaRP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A6ABA2AF-496B-9347-CB5F-3178CDCC428D}"/>
                </a:ext>
              </a:extLst>
            </p:cNvPr>
            <p:cNvSpPr txBox="1"/>
            <p:nvPr/>
          </p:nvSpPr>
          <p:spPr>
            <a:xfrm>
              <a:off x="5760189" y="6072791"/>
              <a:ext cx="10502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ko-KR" sz="800" dirty="0"/>
                <a:t>F/W, IDS/IPS, CDS,</a:t>
              </a:r>
            </a:p>
            <a:p>
              <a:pPr algn="ctr"/>
              <a:r>
                <a:rPr kumimoji="1" lang="en-US" altLang="ko-KR" sz="800" dirty="0"/>
                <a:t>VPN, ZTNA, WAF, </a:t>
              </a:r>
            </a:p>
            <a:p>
              <a:pPr algn="ctr"/>
              <a:r>
                <a:rPr kumimoji="1" lang="en-US" altLang="ko-KR" sz="800" dirty="0"/>
                <a:t>CASB, SASE, etc.</a:t>
              </a:r>
              <a:endParaRPr kumimoji="1" lang="ko-KR" altLang="en-US" sz="800" dirty="0"/>
            </a:p>
          </p:txBody>
        </p:sp>
        <p:sp>
          <p:nvSpPr>
            <p:cNvPr id="121" name="왼쪽/오른쪽 화살표[L] 120">
              <a:extLst>
                <a:ext uri="{FF2B5EF4-FFF2-40B4-BE49-F238E27FC236}">
                  <a16:creationId xmlns:a16="http://schemas.microsoft.com/office/drawing/2014/main" id="{1709000A-6182-E872-AA21-56B80049B811}"/>
                </a:ext>
              </a:extLst>
            </p:cNvPr>
            <p:cNvSpPr/>
            <p:nvPr/>
          </p:nvSpPr>
          <p:spPr>
            <a:xfrm>
              <a:off x="8291771" y="3460486"/>
              <a:ext cx="1030505" cy="785553"/>
            </a:xfrm>
            <a:prstGeom prst="leftRightArrow">
              <a:avLst>
                <a:gd name="adj1" fmla="val 61677"/>
                <a:gd name="adj2" fmla="val 28368"/>
              </a:avLst>
            </a:prstGeom>
            <a:solidFill>
              <a:schemeClr val="bg1">
                <a:alpha val="48548"/>
              </a:schemeClr>
            </a:solidFill>
            <a:ln w="6350">
              <a:solidFill>
                <a:schemeClr val="bg1">
                  <a:lumMod val="65000"/>
                </a:schemeClr>
              </a:solidFill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ko-KR" sz="800" dirty="0">
                  <a:solidFill>
                    <a:srgbClr val="0432FF"/>
                  </a:solidFill>
                </a:rPr>
                <a:t>Service-to-Service</a:t>
              </a:r>
              <a:endParaRPr kumimoji="1" lang="ko-KR" altLang="en-US" sz="800" dirty="0">
                <a:solidFill>
                  <a:srgbClr val="0432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3854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F3871A-0AB3-31CA-C30E-A12D7D892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FFB06F0-51B9-58DE-814C-5DC52C149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N2SF </a:t>
            </a:r>
            <a:r>
              <a:rPr lang="ko-KR" altLang="en-US" dirty="0"/>
              <a:t>소개 </a:t>
            </a:r>
            <a:r>
              <a:rPr lang="en-US" altLang="ko-KR" dirty="0"/>
              <a:t>– </a:t>
            </a:r>
            <a:r>
              <a:rPr kumimoji="1" lang="ko-KR" altLang="en-US" dirty="0"/>
              <a:t>심층방어체계 </a:t>
            </a:r>
            <a:r>
              <a:rPr kumimoji="1" lang="en-US" altLang="ko-KR" dirty="0"/>
              <a:t>:</a:t>
            </a:r>
            <a:r>
              <a:rPr kumimoji="1" lang="ko-KR" altLang="en-US" dirty="0"/>
              <a:t> 인증 예시 </a:t>
            </a:r>
            <a:r>
              <a:rPr kumimoji="1" lang="en-US" altLang="ko-KR" dirty="0"/>
              <a:t>–</a:t>
            </a:r>
            <a:r>
              <a:rPr kumimoji="1" lang="ko-KR" altLang="en-US" dirty="0"/>
              <a:t> </a:t>
            </a:r>
            <a:r>
              <a:rPr kumimoji="1" lang="en-US" altLang="ko-KR" dirty="0"/>
              <a:t>TO-BE</a:t>
            </a:r>
            <a:endParaRPr kumimoji="1" lang="ko-KR" altLang="en-US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E51B3B32-D6AD-5AF1-B682-1E838B6AA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10</a:t>
            </a:fld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D7AB217-8FB2-00C4-EFAF-4F33DB8C1A6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162" y="736656"/>
            <a:ext cx="11392126" cy="2253236"/>
          </a:xfrm>
        </p:spPr>
        <p:txBody>
          <a:bodyPr>
            <a:normAutofit/>
          </a:bodyPr>
          <a:lstStyle/>
          <a:p>
            <a:r>
              <a:rPr kumimoji="1" lang="en-US" altLang="ko-KR" sz="1400" dirty="0"/>
              <a:t>1) </a:t>
            </a:r>
            <a:r>
              <a:rPr kumimoji="1" lang="ko-KR" altLang="en-US" sz="1400" dirty="0"/>
              <a:t>단말 접근 제어 </a:t>
            </a:r>
            <a:r>
              <a:rPr kumimoji="1" lang="en-US" altLang="ko-KR" sz="1400" dirty="0"/>
              <a:t>:</a:t>
            </a:r>
            <a:r>
              <a:rPr kumimoji="1" lang="ko-KR" altLang="en-US" sz="1400" dirty="0"/>
              <a:t> </a:t>
            </a:r>
            <a:r>
              <a:rPr kumimoji="1" lang="en-US" altLang="ko-KR" sz="1400" dirty="0"/>
              <a:t>OS </a:t>
            </a:r>
            <a:r>
              <a:rPr kumimoji="1" lang="ko-KR" altLang="en-US" sz="1400" dirty="0"/>
              <a:t>로그인</a:t>
            </a:r>
            <a:endParaRPr kumimoji="1" lang="en-US" altLang="ko-KR" sz="1400" dirty="0"/>
          </a:p>
          <a:p>
            <a:r>
              <a:rPr kumimoji="1" lang="en-US" altLang="ko-KR" sz="1400" dirty="0"/>
              <a:t>2) </a:t>
            </a:r>
            <a:r>
              <a:rPr kumimoji="1" lang="ko-KR" altLang="en-US" sz="1400" dirty="0"/>
              <a:t>네트워크 접근 제어 </a:t>
            </a:r>
            <a:r>
              <a:rPr kumimoji="1" lang="en-US" altLang="ko-KR" sz="1400" dirty="0"/>
              <a:t>:</a:t>
            </a:r>
            <a:r>
              <a:rPr kumimoji="1" lang="ko-KR" altLang="en-US" sz="1400" dirty="0"/>
              <a:t> </a:t>
            </a:r>
            <a:r>
              <a:rPr kumimoji="1" lang="en-US" altLang="ko-KR" sz="1400" dirty="0"/>
              <a:t>NAC (Network Access Control),</a:t>
            </a:r>
            <a:r>
              <a:rPr kumimoji="1" lang="ko-KR" altLang="en-US" sz="1400" dirty="0"/>
              <a:t> </a:t>
            </a:r>
            <a:r>
              <a:rPr kumimoji="1" lang="en-US" altLang="ko-KR" sz="1400" dirty="0"/>
              <a:t>802.1x, MAC/IP Address </a:t>
            </a:r>
            <a:r>
              <a:rPr kumimoji="1" lang="ko-KR" altLang="en-US" sz="1400" dirty="0"/>
              <a:t>도용 가능</a:t>
            </a:r>
            <a:endParaRPr kumimoji="1" lang="en-US" altLang="ko-KR" sz="1400" dirty="0"/>
          </a:p>
          <a:p>
            <a:r>
              <a:rPr kumimoji="1" lang="en-US" altLang="ko-KR" sz="1400" dirty="0"/>
              <a:t>3)</a:t>
            </a:r>
            <a:r>
              <a:rPr kumimoji="1" lang="ko-KR" altLang="en-US" sz="1400" dirty="0"/>
              <a:t> 제로트러스트 접근 제어 </a:t>
            </a:r>
            <a:r>
              <a:rPr kumimoji="1" lang="en-US" altLang="ko-KR" sz="1400" dirty="0"/>
              <a:t>(Zero Trust Network Access Control)</a:t>
            </a:r>
            <a:r>
              <a:rPr kumimoji="1" lang="ko-KR" altLang="en-US" sz="1400" dirty="0"/>
              <a:t> </a:t>
            </a:r>
            <a:r>
              <a:rPr kumimoji="1" lang="en-US" altLang="ko-KR" sz="1400" dirty="0"/>
              <a:t>:</a:t>
            </a:r>
            <a:r>
              <a:rPr kumimoji="1" lang="ko-KR" altLang="en-US" sz="1400" dirty="0"/>
              <a:t> </a:t>
            </a:r>
            <a:r>
              <a:rPr kumimoji="1" lang="en-US" altLang="ko-KR" sz="1400" dirty="0"/>
              <a:t>"</a:t>
            </a:r>
            <a:r>
              <a:rPr kumimoji="1" lang="ko-KR" altLang="en-US" sz="1400" dirty="0"/>
              <a:t>사용자 </a:t>
            </a:r>
            <a:r>
              <a:rPr kumimoji="1" lang="en-US" altLang="ko-KR" sz="1400" dirty="0"/>
              <a:t>ID</a:t>
            </a:r>
            <a:r>
              <a:rPr kumimoji="1" lang="ko-KR" altLang="en-US" sz="1400" dirty="0"/>
              <a:t> 인증 </a:t>
            </a:r>
            <a:r>
              <a:rPr kumimoji="1" lang="en-US" altLang="ko-KR" sz="1400" dirty="0"/>
              <a:t>+</a:t>
            </a:r>
            <a:r>
              <a:rPr kumimoji="1" lang="ko-KR" altLang="en-US" sz="1400" dirty="0"/>
              <a:t> 단말</a:t>
            </a:r>
            <a:r>
              <a:rPr kumimoji="1" lang="en-US" altLang="ko-KR" sz="1400" dirty="0"/>
              <a:t> ID</a:t>
            </a:r>
            <a:r>
              <a:rPr kumimoji="1" lang="ko-KR" altLang="en-US" sz="1400" dirty="0"/>
              <a:t> 인증 </a:t>
            </a:r>
            <a:r>
              <a:rPr kumimoji="1" lang="en-US" altLang="ko-KR" sz="1400" dirty="0"/>
              <a:t>+</a:t>
            </a:r>
            <a:r>
              <a:rPr kumimoji="1" lang="ko-KR" altLang="en-US" sz="1400" dirty="0"/>
              <a:t> 애플케이션 인증</a:t>
            </a:r>
            <a:r>
              <a:rPr kumimoji="1" lang="en-US" altLang="ko-KR" sz="1400" dirty="0"/>
              <a:t>(</a:t>
            </a:r>
            <a:r>
              <a:rPr kumimoji="1" lang="ko-KR" altLang="en-US" sz="1400" dirty="0"/>
              <a:t>인가</a:t>
            </a:r>
            <a:r>
              <a:rPr kumimoji="1" lang="en-US" altLang="ko-KR" sz="1400" dirty="0"/>
              <a:t>)" + MFA</a:t>
            </a:r>
          </a:p>
          <a:p>
            <a:pPr lvl="1"/>
            <a:r>
              <a:rPr kumimoji="1" lang="ko-KR" altLang="en-US" sz="1200" dirty="0"/>
              <a:t>리소스</a:t>
            </a:r>
            <a:r>
              <a:rPr kumimoji="1" lang="en-US" altLang="ko-KR" sz="1200" dirty="0"/>
              <a:t>(</a:t>
            </a:r>
            <a:r>
              <a:rPr kumimoji="1" lang="ko-KR" altLang="en-US" sz="1200" dirty="0"/>
              <a:t>서버</a:t>
            </a:r>
            <a:r>
              <a:rPr kumimoji="1" lang="en-US" altLang="ko-KR" sz="1200" dirty="0"/>
              <a:t>)</a:t>
            </a:r>
            <a:r>
              <a:rPr kumimoji="1" lang="ko-KR" altLang="en-US" sz="1200" dirty="0"/>
              <a:t> 접속 전에 </a:t>
            </a:r>
            <a:r>
              <a:rPr kumimoji="1" lang="en-US" altLang="ko-KR" sz="1200" dirty="0"/>
              <a:t>ZT</a:t>
            </a:r>
            <a:r>
              <a:rPr kumimoji="1" lang="ko-KR" altLang="en-US" sz="1200" dirty="0"/>
              <a:t> 인증 및 검증</a:t>
            </a:r>
            <a:endParaRPr kumimoji="1" lang="en-US" altLang="ko-KR" sz="1200" dirty="0"/>
          </a:p>
          <a:p>
            <a:pPr lvl="1"/>
            <a:r>
              <a:rPr kumimoji="1" lang="ko-KR" altLang="en-US" sz="1200" dirty="0"/>
              <a:t>마이크로 세그멘테이션 기능 </a:t>
            </a:r>
            <a:r>
              <a:rPr kumimoji="1" lang="en-US" altLang="ko-KR" sz="1200" dirty="0"/>
              <a:t>:</a:t>
            </a:r>
            <a:r>
              <a:rPr kumimoji="1" lang="ko-KR" altLang="en-US" sz="1200" dirty="0"/>
              <a:t> 단말의 애플리케이션 트래픽 제어 </a:t>
            </a:r>
            <a:r>
              <a:rPr kumimoji="1" lang="en-US" altLang="ko-KR" sz="1200" dirty="0"/>
              <a:t>(</a:t>
            </a:r>
            <a:r>
              <a:rPr kumimoji="1" lang="ko-KR" altLang="en-US" sz="1200" dirty="0"/>
              <a:t>최소 권한 원칙 적용</a:t>
            </a:r>
            <a:r>
              <a:rPr kumimoji="1" lang="en-US" altLang="ko-KR" sz="1200" dirty="0"/>
              <a:t>) -&gt; </a:t>
            </a:r>
            <a:r>
              <a:rPr kumimoji="1" lang="ko-KR" altLang="en-US" sz="1200" dirty="0"/>
              <a:t>악성코드 통신 차단</a:t>
            </a:r>
            <a:endParaRPr kumimoji="1" lang="en-US" altLang="ko-KR" sz="1200" dirty="0"/>
          </a:p>
          <a:p>
            <a:pPr lvl="1"/>
            <a:r>
              <a:rPr kumimoji="1" lang="ko-KR" altLang="en-US" sz="1200" dirty="0"/>
              <a:t>악성 행위자가 다른 단말을 사용할 경우</a:t>
            </a:r>
            <a:r>
              <a:rPr kumimoji="1" lang="en-US" altLang="ko-KR" sz="1200" dirty="0"/>
              <a:t>,</a:t>
            </a:r>
            <a:r>
              <a:rPr kumimoji="1" lang="ko-KR" altLang="en-US" sz="1200" dirty="0"/>
              <a:t> 단말</a:t>
            </a:r>
            <a:r>
              <a:rPr kumimoji="1" lang="en-US" altLang="ko-KR" sz="1200" dirty="0"/>
              <a:t>(</a:t>
            </a:r>
            <a:r>
              <a:rPr kumimoji="1" lang="ko-KR" altLang="en-US" sz="1200" dirty="0"/>
              <a:t>기기</a:t>
            </a:r>
            <a:r>
              <a:rPr kumimoji="1" lang="en-US" altLang="ko-KR" sz="1200" dirty="0"/>
              <a:t>)</a:t>
            </a:r>
            <a:r>
              <a:rPr kumimoji="1" lang="ko-KR" altLang="en-US" sz="1200" dirty="0"/>
              <a:t> 인증을 추가로 수행 </a:t>
            </a:r>
            <a:r>
              <a:rPr kumimoji="1" lang="en-US" altLang="ko-KR" sz="1200" dirty="0"/>
              <a:t>-&gt;</a:t>
            </a:r>
            <a:r>
              <a:rPr kumimoji="1" lang="ko-KR" altLang="en-US" sz="1200" dirty="0"/>
              <a:t> 기기 인증 수행 </a:t>
            </a:r>
            <a:r>
              <a:rPr kumimoji="1" lang="en-US" altLang="ko-KR" sz="1200" dirty="0"/>
              <a:t>(MAC &amp; IP </a:t>
            </a:r>
            <a:r>
              <a:rPr kumimoji="1" lang="ko-KR" altLang="en-US" sz="1200" dirty="0"/>
              <a:t>주소 도용 방지 필요</a:t>
            </a:r>
            <a:r>
              <a:rPr kumimoji="1" lang="en-US" altLang="ko-KR" sz="1200" dirty="0"/>
              <a:t>)</a:t>
            </a:r>
          </a:p>
          <a:p>
            <a:r>
              <a:rPr kumimoji="1" lang="en-US" altLang="ko-KR" sz="1400" dirty="0"/>
              <a:t>4)</a:t>
            </a:r>
            <a:r>
              <a:rPr kumimoji="1" lang="ko-KR" altLang="en-US" sz="1400" dirty="0"/>
              <a:t> 서버 접근 제어 </a:t>
            </a:r>
            <a:r>
              <a:rPr kumimoji="1" lang="en-US" altLang="ko-KR" sz="1400" dirty="0"/>
              <a:t>:</a:t>
            </a:r>
            <a:r>
              <a:rPr kumimoji="1" lang="ko-KR" altLang="en-US" sz="1400" dirty="0"/>
              <a:t> 로그인</a:t>
            </a:r>
            <a:r>
              <a:rPr kumimoji="1" lang="en-US" altLang="ko-KR" sz="1400" dirty="0"/>
              <a:t> + MFA</a:t>
            </a:r>
            <a:endParaRPr kumimoji="1" lang="ko-KR" altLang="en-US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6F5232E-B8DE-ACE6-169B-6F7D615478D3}"/>
              </a:ext>
            </a:extLst>
          </p:cNvPr>
          <p:cNvSpPr/>
          <p:nvPr/>
        </p:nvSpPr>
        <p:spPr>
          <a:xfrm>
            <a:off x="3222059" y="4072676"/>
            <a:ext cx="1400515" cy="858929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6BD2B1A6-ACC7-0167-A6A1-7F15A898A482}"/>
              </a:ext>
            </a:extLst>
          </p:cNvPr>
          <p:cNvSpPr/>
          <p:nvPr/>
        </p:nvSpPr>
        <p:spPr>
          <a:xfrm>
            <a:off x="9515017" y="3904956"/>
            <a:ext cx="1407263" cy="2395711"/>
          </a:xfrm>
          <a:prstGeom prst="rect">
            <a:avLst/>
          </a:prstGeom>
          <a:noFill/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7D12E55-9E20-8913-7002-8CDE120133C4}"/>
              </a:ext>
            </a:extLst>
          </p:cNvPr>
          <p:cNvSpPr txBox="1"/>
          <p:nvPr/>
        </p:nvSpPr>
        <p:spPr>
          <a:xfrm>
            <a:off x="9615765" y="3560249"/>
            <a:ext cx="1205778" cy="280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Resource</a:t>
            </a:r>
          </a:p>
          <a:p>
            <a:pPr algn="ctr"/>
            <a:r>
              <a:rPr kumimoji="1" lang="en-US" altLang="ko-KR" sz="800" b="1" dirty="0"/>
              <a:t>(Service/Application)</a:t>
            </a:r>
            <a:endParaRPr kumimoji="1" lang="ko-KR" altLang="en-US" sz="800" b="1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56EBE7D2-5C42-D827-4AD8-E42D3B2DE4F2}"/>
              </a:ext>
            </a:extLst>
          </p:cNvPr>
          <p:cNvSpPr/>
          <p:nvPr/>
        </p:nvSpPr>
        <p:spPr>
          <a:xfrm>
            <a:off x="3312161" y="4249032"/>
            <a:ext cx="598301" cy="35399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800" dirty="0">
                <a:solidFill>
                  <a:schemeClr val="tx1"/>
                </a:solidFill>
                <a:latin typeface="+mj-ea"/>
                <a:ea typeface="+mj-ea"/>
              </a:rPr>
              <a:t>Application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9C955A0-9C65-9AE7-90AB-D96FE303B0F6}"/>
              </a:ext>
            </a:extLst>
          </p:cNvPr>
          <p:cNvSpPr txBox="1"/>
          <p:nvPr/>
        </p:nvSpPr>
        <p:spPr>
          <a:xfrm>
            <a:off x="3606365" y="3840086"/>
            <a:ext cx="63190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b="1" dirty="0"/>
              <a:t>인가 단말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B447B4FE-5AB8-DD47-9AC7-652CDD5D6981}"/>
              </a:ext>
            </a:extLst>
          </p:cNvPr>
          <p:cNvSpPr/>
          <p:nvPr/>
        </p:nvSpPr>
        <p:spPr>
          <a:xfrm>
            <a:off x="4202492" y="4148052"/>
            <a:ext cx="299252" cy="7206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tIns="0" rIns="0" b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Micro-Seg</a:t>
            </a:r>
          </a:p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(ZT-PEP)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57D2C5F4-07C7-B55A-6AAC-6F694C26267F}"/>
              </a:ext>
            </a:extLst>
          </p:cNvPr>
          <p:cNvSpPr/>
          <p:nvPr/>
        </p:nvSpPr>
        <p:spPr>
          <a:xfrm>
            <a:off x="8323296" y="3904956"/>
            <a:ext cx="423888" cy="23957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400ACFF-D25A-4A28-D7EC-5A9C4E0C7923}"/>
              </a:ext>
            </a:extLst>
          </p:cNvPr>
          <p:cNvSpPr txBox="1"/>
          <p:nvPr/>
        </p:nvSpPr>
        <p:spPr>
          <a:xfrm>
            <a:off x="8270570" y="3654819"/>
            <a:ext cx="527710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ZT-PEP</a:t>
            </a:r>
            <a:endParaRPr kumimoji="1" lang="ko-KR" altLang="en-US" sz="800" b="1" dirty="0"/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30933AE2-1A60-584C-64D7-888F594817F2}"/>
              </a:ext>
            </a:extLst>
          </p:cNvPr>
          <p:cNvSpPr/>
          <p:nvPr/>
        </p:nvSpPr>
        <p:spPr>
          <a:xfrm>
            <a:off x="6830588" y="3904956"/>
            <a:ext cx="423888" cy="23957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975C4501-E658-F157-D2E4-047B539CC482}"/>
              </a:ext>
            </a:extLst>
          </p:cNvPr>
          <p:cNvSpPr txBox="1"/>
          <p:nvPr/>
        </p:nvSpPr>
        <p:spPr>
          <a:xfrm>
            <a:off x="6739404" y="3654819"/>
            <a:ext cx="606256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Network</a:t>
            </a:r>
            <a:endParaRPr kumimoji="1" lang="ko-KR" altLang="en-US" sz="800" b="1" dirty="0"/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DF5D369C-D9B4-7D95-FCB2-54AC00F9EA3C}"/>
              </a:ext>
            </a:extLst>
          </p:cNvPr>
          <p:cNvSpPr/>
          <p:nvPr/>
        </p:nvSpPr>
        <p:spPr>
          <a:xfrm>
            <a:off x="6084234" y="3904956"/>
            <a:ext cx="423888" cy="23957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C7E2166-3C68-2FEE-0586-D1593C74B8C1}"/>
              </a:ext>
            </a:extLst>
          </p:cNvPr>
          <p:cNvSpPr txBox="1"/>
          <p:nvPr/>
        </p:nvSpPr>
        <p:spPr>
          <a:xfrm>
            <a:off x="5969007" y="3654819"/>
            <a:ext cx="654346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L2 Switch</a:t>
            </a:r>
            <a:endParaRPr kumimoji="1" lang="ko-KR" altLang="en-US" sz="800" b="1" dirty="0"/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412722DE-9752-8B8F-6CC1-28A670859DCD}"/>
              </a:ext>
            </a:extLst>
          </p:cNvPr>
          <p:cNvSpPr/>
          <p:nvPr/>
        </p:nvSpPr>
        <p:spPr>
          <a:xfrm>
            <a:off x="5736593" y="2970469"/>
            <a:ext cx="1784348" cy="303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horz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>
                <a:solidFill>
                  <a:schemeClr val="tx1"/>
                </a:solidFill>
              </a:rPr>
              <a:t>ZT-PDP</a:t>
            </a:r>
            <a:endParaRPr kumimoji="1"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84" name="직선 화살표 연결선 83">
            <a:extLst>
              <a:ext uri="{FF2B5EF4-FFF2-40B4-BE49-F238E27FC236}">
                <a16:creationId xmlns:a16="http://schemas.microsoft.com/office/drawing/2014/main" id="{FE669F8A-CC2E-B926-469F-19779DA25FBA}"/>
              </a:ext>
            </a:extLst>
          </p:cNvPr>
          <p:cNvCxnSpPr>
            <a:cxnSpLocks/>
          </p:cNvCxnSpPr>
          <p:nvPr/>
        </p:nvCxnSpPr>
        <p:spPr>
          <a:xfrm>
            <a:off x="4622574" y="4840785"/>
            <a:ext cx="1461660" cy="0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A127EF79-E9EB-F519-56FC-A0024C6E7B25}"/>
              </a:ext>
            </a:extLst>
          </p:cNvPr>
          <p:cNvSpPr txBox="1"/>
          <p:nvPr/>
        </p:nvSpPr>
        <p:spPr>
          <a:xfrm>
            <a:off x="4637580" y="4883661"/>
            <a:ext cx="1367682" cy="305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❷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네트워크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(NAC)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1D54AF8B-F401-F0E4-4A23-7867AFB1E655}"/>
              </a:ext>
            </a:extLst>
          </p:cNvPr>
          <p:cNvSpPr/>
          <p:nvPr/>
        </p:nvSpPr>
        <p:spPr>
          <a:xfrm>
            <a:off x="3222059" y="5380992"/>
            <a:ext cx="1400515" cy="858929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3EC872F0-53D3-FAAE-8278-F4A7E60CA244}"/>
              </a:ext>
            </a:extLst>
          </p:cNvPr>
          <p:cNvSpPr/>
          <p:nvPr/>
        </p:nvSpPr>
        <p:spPr>
          <a:xfrm>
            <a:off x="3312161" y="5564431"/>
            <a:ext cx="598301" cy="35399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dirty="0">
                <a:solidFill>
                  <a:srgbClr val="FF0000"/>
                </a:solidFill>
                <a:latin typeface="+mj-ea"/>
                <a:ea typeface="+mj-ea"/>
              </a:rPr>
              <a:t>악성코드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cxnSp>
        <p:nvCxnSpPr>
          <p:cNvPr id="91" name="직선 화살표 연결선 90">
            <a:extLst>
              <a:ext uri="{FF2B5EF4-FFF2-40B4-BE49-F238E27FC236}">
                <a16:creationId xmlns:a16="http://schemas.microsoft.com/office/drawing/2014/main" id="{8342FE78-8738-4DEA-15AC-6A4EFD1DEC41}"/>
              </a:ext>
            </a:extLst>
          </p:cNvPr>
          <p:cNvCxnSpPr>
            <a:cxnSpLocks/>
          </p:cNvCxnSpPr>
          <p:nvPr/>
        </p:nvCxnSpPr>
        <p:spPr>
          <a:xfrm>
            <a:off x="4622574" y="6149100"/>
            <a:ext cx="1461660" cy="0"/>
          </a:xfrm>
          <a:prstGeom prst="straightConnector1">
            <a:avLst/>
          </a:prstGeom>
          <a:ln w="19050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화살표 연결선 92">
            <a:extLst>
              <a:ext uri="{FF2B5EF4-FFF2-40B4-BE49-F238E27FC236}">
                <a16:creationId xmlns:a16="http://schemas.microsoft.com/office/drawing/2014/main" id="{51714131-30CE-064D-1911-452B19AC1007}"/>
              </a:ext>
            </a:extLst>
          </p:cNvPr>
          <p:cNvCxnSpPr>
            <a:cxnSpLocks/>
          </p:cNvCxnSpPr>
          <p:nvPr/>
        </p:nvCxnSpPr>
        <p:spPr>
          <a:xfrm>
            <a:off x="3910462" y="5749638"/>
            <a:ext cx="4412834" cy="0"/>
          </a:xfrm>
          <a:prstGeom prst="straightConnector1">
            <a:avLst/>
          </a:prstGeom>
          <a:ln w="19050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원통[C] 95">
            <a:extLst>
              <a:ext uri="{FF2B5EF4-FFF2-40B4-BE49-F238E27FC236}">
                <a16:creationId xmlns:a16="http://schemas.microsoft.com/office/drawing/2014/main" id="{E54D4074-6E95-6A36-2125-88D4551F67E1}"/>
              </a:ext>
            </a:extLst>
          </p:cNvPr>
          <p:cNvSpPr/>
          <p:nvPr/>
        </p:nvSpPr>
        <p:spPr>
          <a:xfrm rot="16200000">
            <a:off x="6355291" y="2491986"/>
            <a:ext cx="166331" cy="3873427"/>
          </a:xfrm>
          <a:prstGeom prst="ca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rgbClr val="FF0000"/>
              </a:solidFill>
            </a:endParaRPr>
          </a:p>
        </p:txBody>
      </p:sp>
      <p:cxnSp>
        <p:nvCxnSpPr>
          <p:cNvPr id="97" name="직선 화살표 연결선 96">
            <a:extLst>
              <a:ext uri="{FF2B5EF4-FFF2-40B4-BE49-F238E27FC236}">
                <a16:creationId xmlns:a16="http://schemas.microsoft.com/office/drawing/2014/main" id="{464C7C64-4C86-6F43-8EC6-7128A0149B94}"/>
              </a:ext>
            </a:extLst>
          </p:cNvPr>
          <p:cNvCxnSpPr>
            <a:cxnSpLocks/>
            <a:stCxn id="27" idx="3"/>
            <a:endCxn id="111" idx="1"/>
          </p:cNvCxnSpPr>
          <p:nvPr/>
        </p:nvCxnSpPr>
        <p:spPr>
          <a:xfrm flipV="1">
            <a:off x="3910462" y="4426029"/>
            <a:ext cx="5827597" cy="1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2CA849F3-7EC4-7AD8-2129-3C432285F4C4}"/>
              </a:ext>
            </a:extLst>
          </p:cNvPr>
          <p:cNvSpPr/>
          <p:nvPr/>
        </p:nvSpPr>
        <p:spPr>
          <a:xfrm>
            <a:off x="1572024" y="4287282"/>
            <a:ext cx="598301" cy="42833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정상적인</a:t>
            </a:r>
            <a:endParaRPr kumimoji="1" lang="en-US" altLang="ko-KR" sz="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사용자</a:t>
            </a:r>
          </a:p>
        </p:txBody>
      </p: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041B79D5-8924-1681-59C9-AC2CDCF41578}"/>
              </a:ext>
            </a:extLst>
          </p:cNvPr>
          <p:cNvSpPr/>
          <p:nvPr/>
        </p:nvSpPr>
        <p:spPr>
          <a:xfrm>
            <a:off x="1572024" y="5596289"/>
            <a:ext cx="598301" cy="42833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dirty="0">
                <a:solidFill>
                  <a:srgbClr val="FF0000"/>
                </a:solidFill>
                <a:latin typeface="+mj-ea"/>
                <a:ea typeface="+mj-ea"/>
              </a:rPr>
              <a:t>악의적인</a:t>
            </a:r>
            <a:endParaRPr kumimoji="1" lang="en-US" altLang="ko-KR" sz="800" dirty="0">
              <a:solidFill>
                <a:srgbClr val="FF0000"/>
              </a:solidFill>
              <a:latin typeface="+mj-ea"/>
              <a:ea typeface="+mj-ea"/>
            </a:endParaRPr>
          </a:p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dirty="0">
                <a:solidFill>
                  <a:srgbClr val="FF0000"/>
                </a:solidFill>
                <a:latin typeface="+mj-ea"/>
                <a:ea typeface="+mj-ea"/>
              </a:rPr>
              <a:t>사용자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B6A40B53-EBB5-B06D-9084-F82231C048FD}"/>
              </a:ext>
            </a:extLst>
          </p:cNvPr>
          <p:cNvSpPr txBox="1"/>
          <p:nvPr/>
        </p:nvSpPr>
        <p:spPr>
          <a:xfrm>
            <a:off x="942060" y="4361241"/>
            <a:ext cx="595035" cy="280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정상적인</a:t>
            </a:r>
            <a:endParaRPr kumimoji="1" lang="en-US" altLang="ko-KR" sz="800" dirty="0"/>
          </a:p>
          <a:p>
            <a:pPr algn="ctr"/>
            <a:r>
              <a:rPr kumimoji="1" lang="ko-KR" altLang="en-US" sz="800" dirty="0"/>
              <a:t>사용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5448CAB-B4E2-CBB1-799B-FF98AEEF6A04}"/>
              </a:ext>
            </a:extLst>
          </p:cNvPr>
          <p:cNvSpPr txBox="1"/>
          <p:nvPr/>
        </p:nvSpPr>
        <p:spPr>
          <a:xfrm>
            <a:off x="942061" y="5670248"/>
            <a:ext cx="595035" cy="280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악의적인</a:t>
            </a:r>
            <a:endParaRPr kumimoji="1" lang="en-US" altLang="ko-KR" sz="800" dirty="0"/>
          </a:p>
          <a:p>
            <a:pPr algn="ctr"/>
            <a:r>
              <a:rPr kumimoji="1" lang="ko-KR" altLang="en-US" sz="800" dirty="0"/>
              <a:t>사용</a:t>
            </a:r>
          </a:p>
        </p:txBody>
      </p:sp>
      <p:cxnSp>
        <p:nvCxnSpPr>
          <p:cNvPr id="104" name="직선 화살표 연결선 103">
            <a:extLst>
              <a:ext uri="{FF2B5EF4-FFF2-40B4-BE49-F238E27FC236}">
                <a16:creationId xmlns:a16="http://schemas.microsoft.com/office/drawing/2014/main" id="{A336CA50-33EA-703A-F0C2-9E7E5B3B6D77}"/>
              </a:ext>
            </a:extLst>
          </p:cNvPr>
          <p:cNvCxnSpPr>
            <a:cxnSpLocks/>
            <a:stCxn id="100" idx="3"/>
          </p:cNvCxnSpPr>
          <p:nvPr/>
        </p:nvCxnSpPr>
        <p:spPr>
          <a:xfrm>
            <a:off x="2170325" y="4501450"/>
            <a:ext cx="1051734" cy="691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직선 화살표 연결선 105">
            <a:extLst>
              <a:ext uri="{FF2B5EF4-FFF2-40B4-BE49-F238E27FC236}">
                <a16:creationId xmlns:a16="http://schemas.microsoft.com/office/drawing/2014/main" id="{B917EAD1-49A0-2F96-ACFB-0882EB66B4C8}"/>
              </a:ext>
            </a:extLst>
          </p:cNvPr>
          <p:cNvCxnSpPr>
            <a:cxnSpLocks/>
            <a:stCxn id="101" idx="3"/>
          </p:cNvCxnSpPr>
          <p:nvPr/>
        </p:nvCxnSpPr>
        <p:spPr>
          <a:xfrm flipV="1">
            <a:off x="2170325" y="5810456"/>
            <a:ext cx="1051734" cy="1"/>
          </a:xfrm>
          <a:prstGeom prst="straightConnector1">
            <a:avLst/>
          </a:prstGeom>
          <a:ln w="19050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>
            <a:extLst>
              <a:ext uri="{FF2B5EF4-FFF2-40B4-BE49-F238E27FC236}">
                <a16:creationId xmlns:a16="http://schemas.microsoft.com/office/drawing/2014/main" id="{4F33179C-C1B8-4EB7-05BB-52229A77B111}"/>
              </a:ext>
            </a:extLst>
          </p:cNvPr>
          <p:cNvSpPr txBox="1"/>
          <p:nvPr/>
        </p:nvSpPr>
        <p:spPr>
          <a:xfrm>
            <a:off x="2124734" y="4653422"/>
            <a:ext cx="1136851" cy="305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❶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단말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(OS Login)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111" name="직사각형 110">
            <a:extLst>
              <a:ext uri="{FF2B5EF4-FFF2-40B4-BE49-F238E27FC236}">
                <a16:creationId xmlns:a16="http://schemas.microsoft.com/office/drawing/2014/main" id="{6757FBAF-F5DA-1C35-A870-B7DED676E993}"/>
              </a:ext>
            </a:extLst>
          </p:cNvPr>
          <p:cNvSpPr/>
          <p:nvPr/>
        </p:nvSpPr>
        <p:spPr>
          <a:xfrm>
            <a:off x="9738059" y="4172085"/>
            <a:ext cx="961179" cy="507888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latin typeface="+mj-ea"/>
                <a:ea typeface="+mj-ea"/>
              </a:rPr>
              <a:t>Service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B4138499-01D9-C408-3688-2A4F1C7FA49B}"/>
              </a:ext>
            </a:extLst>
          </p:cNvPr>
          <p:cNvSpPr txBox="1"/>
          <p:nvPr/>
        </p:nvSpPr>
        <p:spPr>
          <a:xfrm>
            <a:off x="9651496" y="4717040"/>
            <a:ext cx="1252266" cy="3365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❹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서비스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(Login + MFA)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cxnSp>
        <p:nvCxnSpPr>
          <p:cNvPr id="118" name="직선 화살표 연결선 117">
            <a:extLst>
              <a:ext uri="{FF2B5EF4-FFF2-40B4-BE49-F238E27FC236}">
                <a16:creationId xmlns:a16="http://schemas.microsoft.com/office/drawing/2014/main" id="{C6E381FC-9A86-68A6-9CA4-553F54C48236}"/>
              </a:ext>
            </a:extLst>
          </p:cNvPr>
          <p:cNvCxnSpPr>
            <a:cxnSpLocks/>
            <a:stCxn id="39" idx="0"/>
            <a:endCxn id="64" idx="2"/>
          </p:cNvCxnSpPr>
          <p:nvPr/>
        </p:nvCxnSpPr>
        <p:spPr>
          <a:xfrm flipV="1">
            <a:off x="4352118" y="3274129"/>
            <a:ext cx="2276649" cy="873923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직선 화살표 연결선 118">
            <a:extLst>
              <a:ext uri="{FF2B5EF4-FFF2-40B4-BE49-F238E27FC236}">
                <a16:creationId xmlns:a16="http://schemas.microsoft.com/office/drawing/2014/main" id="{F4D843E5-5BAF-A1D3-8C4C-0D1165A3428F}"/>
              </a:ext>
            </a:extLst>
          </p:cNvPr>
          <p:cNvCxnSpPr>
            <a:cxnSpLocks/>
            <a:stCxn id="53" idx="0"/>
            <a:endCxn id="64" idx="2"/>
          </p:cNvCxnSpPr>
          <p:nvPr/>
        </p:nvCxnSpPr>
        <p:spPr>
          <a:xfrm flipH="1" flipV="1">
            <a:off x="6628767" y="3274129"/>
            <a:ext cx="1906473" cy="630827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>
            <a:extLst>
              <a:ext uri="{FF2B5EF4-FFF2-40B4-BE49-F238E27FC236}">
                <a16:creationId xmlns:a16="http://schemas.microsoft.com/office/drawing/2014/main" id="{2F4AF1BF-5062-CE1F-2563-6BA25C28E7AF}"/>
              </a:ext>
            </a:extLst>
          </p:cNvPr>
          <p:cNvSpPr txBox="1"/>
          <p:nvPr/>
        </p:nvSpPr>
        <p:spPr>
          <a:xfrm>
            <a:off x="3555069" y="5161255"/>
            <a:ext cx="7344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b="1" dirty="0">
                <a:solidFill>
                  <a:srgbClr val="FF0000"/>
                </a:solidFill>
              </a:rPr>
              <a:t>비인가 단말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183AD208-E6F0-D076-A20F-A5D2EA6EDC1E}"/>
              </a:ext>
            </a:extLst>
          </p:cNvPr>
          <p:cNvSpPr txBox="1"/>
          <p:nvPr/>
        </p:nvSpPr>
        <p:spPr>
          <a:xfrm>
            <a:off x="4825679" y="4147405"/>
            <a:ext cx="914033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dirty="0"/>
              <a:t>ZT-Tunnel (TLS)</a:t>
            </a:r>
            <a:endParaRPr kumimoji="1" lang="ko-KR" altLang="en-US" sz="800" dirty="0"/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507A652C-9BC8-9C80-4404-9537FEF428E4}"/>
              </a:ext>
            </a:extLst>
          </p:cNvPr>
          <p:cNvSpPr txBox="1"/>
          <p:nvPr/>
        </p:nvSpPr>
        <p:spPr>
          <a:xfrm rot="20344881">
            <a:off x="4935700" y="3552490"/>
            <a:ext cx="651139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인증 </a:t>
            </a:r>
            <a:r>
              <a:rPr kumimoji="1" lang="en-US" altLang="ko-KR" sz="800" dirty="0"/>
              <a:t>(TLS)</a:t>
            </a:r>
            <a:endParaRPr kumimoji="1" lang="ko-KR" altLang="en-US" sz="800" dirty="0"/>
          </a:p>
        </p:txBody>
      </p:sp>
      <p:sp>
        <p:nvSpPr>
          <p:cNvPr id="129" name="직사각형 128">
            <a:extLst>
              <a:ext uri="{FF2B5EF4-FFF2-40B4-BE49-F238E27FC236}">
                <a16:creationId xmlns:a16="http://schemas.microsoft.com/office/drawing/2014/main" id="{03BBD7A9-2B56-D158-1CAB-A1CCF99C1A66}"/>
              </a:ext>
            </a:extLst>
          </p:cNvPr>
          <p:cNvSpPr/>
          <p:nvPr/>
        </p:nvSpPr>
        <p:spPr>
          <a:xfrm>
            <a:off x="9515017" y="2970469"/>
            <a:ext cx="1407263" cy="303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horz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>
                <a:solidFill>
                  <a:schemeClr val="tx1"/>
                </a:solidFill>
              </a:rPr>
              <a:t>IAM Server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>
                <a:solidFill>
                  <a:schemeClr val="tx1"/>
                </a:solidFill>
              </a:rPr>
              <a:t>(ICAM)</a:t>
            </a:r>
            <a:endParaRPr kumimoji="1"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130" name="직선 화살표 연결선 129">
            <a:extLst>
              <a:ext uri="{FF2B5EF4-FFF2-40B4-BE49-F238E27FC236}">
                <a16:creationId xmlns:a16="http://schemas.microsoft.com/office/drawing/2014/main" id="{F610D335-132C-33ED-27A3-4777EE21FE86}"/>
              </a:ext>
            </a:extLst>
          </p:cNvPr>
          <p:cNvCxnSpPr>
            <a:cxnSpLocks/>
            <a:stCxn id="64" idx="3"/>
            <a:endCxn id="129" idx="1"/>
          </p:cNvCxnSpPr>
          <p:nvPr/>
        </p:nvCxnSpPr>
        <p:spPr>
          <a:xfrm>
            <a:off x="7520941" y="3122299"/>
            <a:ext cx="1994076" cy="0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TextBox 132">
            <a:extLst>
              <a:ext uri="{FF2B5EF4-FFF2-40B4-BE49-F238E27FC236}">
                <a16:creationId xmlns:a16="http://schemas.microsoft.com/office/drawing/2014/main" id="{54D88B65-5CF7-91A9-DA81-6B834D3A5589}"/>
              </a:ext>
            </a:extLst>
          </p:cNvPr>
          <p:cNvSpPr txBox="1"/>
          <p:nvPr/>
        </p:nvSpPr>
        <p:spPr>
          <a:xfrm>
            <a:off x="9360892" y="2741764"/>
            <a:ext cx="1715534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Policy Information Points(PIPs)</a:t>
            </a:r>
            <a:endParaRPr kumimoji="1" lang="ko-KR" altLang="en-US" sz="800" b="1" dirty="0"/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54D317C3-F1F8-FFD1-BFC0-6313923E47DA}"/>
              </a:ext>
            </a:extLst>
          </p:cNvPr>
          <p:cNvSpPr txBox="1"/>
          <p:nvPr/>
        </p:nvSpPr>
        <p:spPr>
          <a:xfrm rot="1078652">
            <a:off x="7498913" y="3437693"/>
            <a:ext cx="651140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정책 </a:t>
            </a:r>
            <a:r>
              <a:rPr kumimoji="1" lang="en-US" altLang="ko-KR" sz="800" dirty="0"/>
              <a:t>(TLS)</a:t>
            </a:r>
            <a:endParaRPr kumimoji="1" lang="ko-KR" altLang="en-US" sz="800" dirty="0"/>
          </a:p>
        </p:txBody>
      </p:sp>
      <p:sp>
        <p:nvSpPr>
          <p:cNvPr id="138" name="폭발 2[E] 137">
            <a:extLst>
              <a:ext uri="{FF2B5EF4-FFF2-40B4-BE49-F238E27FC236}">
                <a16:creationId xmlns:a16="http://schemas.microsoft.com/office/drawing/2014/main" id="{F29EDFA0-589A-4C30-5169-C5288AED6C14}"/>
              </a:ext>
            </a:extLst>
          </p:cNvPr>
          <p:cNvSpPr/>
          <p:nvPr/>
        </p:nvSpPr>
        <p:spPr>
          <a:xfrm>
            <a:off x="6123801" y="6037503"/>
            <a:ext cx="239480" cy="197213"/>
          </a:xfrm>
          <a:prstGeom prst="irregularSeal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39" name="폭발 2[E] 138">
            <a:extLst>
              <a:ext uri="{FF2B5EF4-FFF2-40B4-BE49-F238E27FC236}">
                <a16:creationId xmlns:a16="http://schemas.microsoft.com/office/drawing/2014/main" id="{33B2A077-A00A-1B9C-E207-B442F80CE464}"/>
              </a:ext>
            </a:extLst>
          </p:cNvPr>
          <p:cNvSpPr/>
          <p:nvPr/>
        </p:nvSpPr>
        <p:spPr>
          <a:xfrm>
            <a:off x="8375171" y="5624177"/>
            <a:ext cx="239480" cy="197213"/>
          </a:xfrm>
          <a:prstGeom prst="irregularSeal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DA11CF5A-5DF5-D535-847A-B3C9A128E3DD}"/>
              </a:ext>
            </a:extLst>
          </p:cNvPr>
          <p:cNvSpPr txBox="1"/>
          <p:nvPr/>
        </p:nvSpPr>
        <p:spPr>
          <a:xfrm>
            <a:off x="5893025" y="2720340"/>
            <a:ext cx="1460657" cy="210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❸</a:t>
            </a:r>
            <a:r>
              <a:rPr kumimoji="1" lang="en-US" altLang="ko-KR" sz="900" b="1" dirty="0">
                <a:solidFill>
                  <a:srgbClr val="0432FF"/>
                </a:solidFill>
              </a:rPr>
              <a:t> ZT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접근 제어</a:t>
            </a:r>
            <a:r>
              <a:rPr kumimoji="1" lang="en-US" altLang="ko-KR" sz="900" b="1" dirty="0">
                <a:solidFill>
                  <a:srgbClr val="0432FF"/>
                </a:solidFill>
              </a:rPr>
              <a:t> + MFA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ED1086-9290-A0BC-4647-006607B2AB7C}"/>
              </a:ext>
            </a:extLst>
          </p:cNvPr>
          <p:cNvSpPr txBox="1"/>
          <p:nvPr/>
        </p:nvSpPr>
        <p:spPr>
          <a:xfrm>
            <a:off x="4316181" y="6191976"/>
            <a:ext cx="20104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네트워크 접근 제어 우회</a:t>
            </a:r>
            <a:endParaRPr kumimoji="1" lang="en-US" altLang="ko-KR" sz="800" dirty="0"/>
          </a:p>
          <a:p>
            <a:pPr algn="ctr"/>
            <a:r>
              <a:rPr kumimoji="1" lang="en-US" altLang="ko-KR" sz="800" dirty="0"/>
              <a:t>(MAC&amp;IP</a:t>
            </a:r>
            <a:r>
              <a:rPr kumimoji="1" lang="ko-KR" altLang="en-US" sz="800" dirty="0"/>
              <a:t> 주소 도용 </a:t>
            </a:r>
            <a:r>
              <a:rPr kumimoji="1" lang="en-US" altLang="ko-KR" sz="800" dirty="0"/>
              <a:t>:</a:t>
            </a:r>
            <a:r>
              <a:rPr kumimoji="1" lang="ko-KR" altLang="en-US" sz="800" dirty="0"/>
              <a:t> </a:t>
            </a:r>
            <a:r>
              <a:rPr kumimoji="1" lang="en-US" altLang="ko-KR" sz="800" dirty="0"/>
              <a:t>Shoulder Surfing)</a:t>
            </a:r>
            <a:endParaRPr kumimoji="1" lang="ko-KR" altLang="en-US" sz="800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6D2B2EA-4F5A-7B01-2A53-DE2762FC61B4}"/>
              </a:ext>
            </a:extLst>
          </p:cNvPr>
          <p:cNvSpPr/>
          <p:nvPr/>
        </p:nvSpPr>
        <p:spPr>
          <a:xfrm>
            <a:off x="3312161" y="4655691"/>
            <a:ext cx="598301" cy="232004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dirty="0">
                <a:solidFill>
                  <a:srgbClr val="FF0000"/>
                </a:solidFill>
                <a:latin typeface="+mj-ea"/>
                <a:ea typeface="+mj-ea"/>
              </a:rPr>
              <a:t>악성코드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5AF998E6-5049-4233-BC1D-C298886AF977}"/>
              </a:ext>
            </a:extLst>
          </p:cNvPr>
          <p:cNvCxnSpPr>
            <a:cxnSpLocks/>
          </p:cNvCxnSpPr>
          <p:nvPr/>
        </p:nvCxnSpPr>
        <p:spPr>
          <a:xfrm>
            <a:off x="3910462" y="4764585"/>
            <a:ext cx="327807" cy="0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폭발 2[E] 9">
            <a:extLst>
              <a:ext uri="{FF2B5EF4-FFF2-40B4-BE49-F238E27FC236}">
                <a16:creationId xmlns:a16="http://schemas.microsoft.com/office/drawing/2014/main" id="{BB0FA09B-36EE-1657-D217-9DFC659EA78E}"/>
              </a:ext>
            </a:extLst>
          </p:cNvPr>
          <p:cNvSpPr/>
          <p:nvPr/>
        </p:nvSpPr>
        <p:spPr>
          <a:xfrm>
            <a:off x="4169825" y="4702698"/>
            <a:ext cx="239480" cy="197213"/>
          </a:xfrm>
          <a:prstGeom prst="irregularSeal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63F03E-FAA1-5D5A-6625-2F4388134D4B}"/>
              </a:ext>
            </a:extLst>
          </p:cNvPr>
          <p:cNvSpPr txBox="1"/>
          <p:nvPr/>
        </p:nvSpPr>
        <p:spPr>
          <a:xfrm>
            <a:off x="8742315" y="5536402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rgbClr val="C00000"/>
                </a:solidFill>
                <a:effectLst/>
                <a:latin typeface="Helvetica" pitchFamily="2" charset="0"/>
              </a:rPr>
              <a:t>先</a:t>
            </a:r>
            <a:r>
              <a:rPr kumimoji="1" lang="ko-KR" altLang="en-US" sz="1000" b="1" dirty="0">
                <a:solidFill>
                  <a:srgbClr val="C00000"/>
                </a:solidFill>
              </a:rPr>
              <a:t>인증</a:t>
            </a:r>
            <a:r>
              <a:rPr kumimoji="1" lang="en-US" altLang="ko-KR" sz="1000" b="1" dirty="0">
                <a:solidFill>
                  <a:srgbClr val="C00000"/>
                </a:solidFill>
              </a:rPr>
              <a:t>&amp;</a:t>
            </a:r>
          </a:p>
          <a:p>
            <a:pPr algn="ctr"/>
            <a:r>
              <a:rPr lang="ko-KR" altLang="en-US" sz="1000" b="1" dirty="0">
                <a:solidFill>
                  <a:srgbClr val="C00000"/>
                </a:solidFill>
                <a:effectLst/>
                <a:latin typeface="Helvetica" pitchFamily="2" charset="0"/>
              </a:rPr>
              <a:t>後</a:t>
            </a:r>
            <a:r>
              <a:rPr kumimoji="1" lang="ko-KR" altLang="en-US" sz="1000" b="1" dirty="0">
                <a:solidFill>
                  <a:srgbClr val="C00000"/>
                </a:solidFill>
              </a:rPr>
              <a:t>접속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70D329-E0B2-5F15-E715-F5886F14CBC2}"/>
              </a:ext>
            </a:extLst>
          </p:cNvPr>
          <p:cNvSpPr txBox="1"/>
          <p:nvPr/>
        </p:nvSpPr>
        <p:spPr>
          <a:xfrm>
            <a:off x="3266787" y="4892050"/>
            <a:ext cx="13324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kumimoji="1" sz="800"/>
            </a:lvl1pPr>
          </a:lstStyle>
          <a:p>
            <a:r>
              <a:rPr lang="ko-KR" altLang="en-US" dirty="0"/>
              <a:t>비인가 </a:t>
            </a:r>
            <a:r>
              <a:rPr lang="en-US" altLang="ko-KR" dirty="0"/>
              <a:t>App(</a:t>
            </a:r>
            <a:r>
              <a:rPr lang="ko-KR" altLang="en-US" dirty="0"/>
              <a:t>악성코드</a:t>
            </a:r>
            <a:r>
              <a:rPr lang="en-US" altLang="ko-KR" dirty="0"/>
              <a:t>)</a:t>
            </a:r>
            <a:r>
              <a:rPr lang="ko-KR" altLang="en-US" dirty="0"/>
              <a:t>의 </a:t>
            </a:r>
            <a:endParaRPr lang="en-US" altLang="ko-KR" dirty="0"/>
          </a:p>
          <a:p>
            <a:r>
              <a:rPr lang="ko-KR" altLang="en-US" dirty="0"/>
              <a:t>접근 차단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CF2A46-2FF7-8683-9DFA-4C96DED17754}"/>
              </a:ext>
            </a:extLst>
          </p:cNvPr>
          <p:cNvSpPr txBox="1"/>
          <p:nvPr/>
        </p:nvSpPr>
        <p:spPr>
          <a:xfrm>
            <a:off x="7584489" y="6333050"/>
            <a:ext cx="18998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kumimoji="1" sz="800"/>
            </a:lvl1pPr>
          </a:lstStyle>
          <a:p>
            <a:r>
              <a:rPr lang="ko-KR" altLang="en-US" dirty="0"/>
              <a:t>비인가 단말이 </a:t>
            </a:r>
            <a:r>
              <a:rPr lang="en-US" altLang="ko-KR" dirty="0"/>
              <a:t>NAC</a:t>
            </a:r>
            <a:r>
              <a:rPr lang="ko-KR" altLang="en-US" dirty="0"/>
              <a:t>을 우회하더라도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/>
              <a:t>비인가 </a:t>
            </a:r>
            <a:r>
              <a:rPr lang="en-US" altLang="ko-KR" dirty="0"/>
              <a:t>App(</a:t>
            </a:r>
            <a:r>
              <a:rPr lang="ko-KR" altLang="en-US" dirty="0"/>
              <a:t>악성코드</a:t>
            </a:r>
            <a:r>
              <a:rPr lang="en-US" altLang="ko-KR" dirty="0"/>
              <a:t>)</a:t>
            </a:r>
            <a:r>
              <a:rPr lang="ko-KR" altLang="en-US" dirty="0"/>
              <a:t>은 접근 차단됨</a:t>
            </a:r>
          </a:p>
        </p:txBody>
      </p:sp>
    </p:spTree>
    <p:extLst>
      <p:ext uri="{BB962C8B-B14F-4D97-AF65-F5344CB8AC3E}">
        <p14:creationId xmlns:p14="http://schemas.microsoft.com/office/powerpoint/2010/main" val="948206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직사각형 51">
            <a:extLst>
              <a:ext uri="{FF2B5EF4-FFF2-40B4-BE49-F238E27FC236}">
                <a16:creationId xmlns:a16="http://schemas.microsoft.com/office/drawing/2014/main" id="{1C2EBC0F-8920-B423-9E08-1B8D87BF940E}"/>
              </a:ext>
            </a:extLst>
          </p:cNvPr>
          <p:cNvSpPr/>
          <p:nvPr/>
        </p:nvSpPr>
        <p:spPr>
          <a:xfrm>
            <a:off x="7440598" y="4050775"/>
            <a:ext cx="713344" cy="7138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54" name="원통[C] 53">
            <a:extLst>
              <a:ext uri="{FF2B5EF4-FFF2-40B4-BE49-F238E27FC236}">
                <a16:creationId xmlns:a16="http://schemas.microsoft.com/office/drawing/2014/main" id="{43DEC729-C140-F378-BFD9-6408E0F7E55B}"/>
              </a:ext>
            </a:extLst>
          </p:cNvPr>
          <p:cNvSpPr/>
          <p:nvPr/>
        </p:nvSpPr>
        <p:spPr>
          <a:xfrm rot="16200000">
            <a:off x="7644768" y="4063907"/>
            <a:ext cx="324133" cy="709727"/>
          </a:xfrm>
          <a:prstGeom prst="can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432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rgbClr val="FF0000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D319F98-B815-72B4-BAE3-6F11B53B3888}"/>
              </a:ext>
            </a:extLst>
          </p:cNvPr>
          <p:cNvSpPr txBox="1"/>
          <p:nvPr/>
        </p:nvSpPr>
        <p:spPr>
          <a:xfrm>
            <a:off x="7437235" y="4785913"/>
            <a:ext cx="72007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CDS/Diode</a:t>
            </a:r>
            <a:endParaRPr kumimoji="1" lang="ko-KR" altLang="en-US" sz="800" b="1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5F1DE45-DF27-A0A0-70F9-85EB3D99E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N2SF </a:t>
            </a:r>
            <a:r>
              <a:rPr lang="ko-KR" altLang="en-US" dirty="0"/>
              <a:t>소개 </a:t>
            </a:r>
            <a:r>
              <a:rPr lang="en-US" altLang="ko-KR" dirty="0"/>
              <a:t>– </a:t>
            </a:r>
            <a:r>
              <a:rPr kumimoji="1" lang="ko-KR" altLang="en-US" dirty="0"/>
              <a:t>심층방어체계 </a:t>
            </a:r>
            <a:r>
              <a:rPr kumimoji="1" lang="en-US" altLang="ko-KR" dirty="0"/>
              <a:t>:</a:t>
            </a:r>
            <a:r>
              <a:rPr kumimoji="1" lang="ko-KR" altLang="en-US" dirty="0"/>
              <a:t> 인증 예시 </a:t>
            </a:r>
            <a:r>
              <a:rPr kumimoji="1" lang="en-US" altLang="ko-KR" dirty="0"/>
              <a:t>–</a:t>
            </a:r>
            <a:r>
              <a:rPr kumimoji="1" lang="ko-KR" altLang="en-US" dirty="0"/>
              <a:t> </a:t>
            </a:r>
            <a:r>
              <a:rPr kumimoji="1" lang="en-US" altLang="ko-KR" dirty="0"/>
              <a:t>CDS/Diode</a:t>
            </a:r>
            <a:endParaRPr kumimoji="1" lang="ko-KR" altLang="en-US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DC0B93A5-44A0-E699-4129-902932F15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11</a:t>
            </a:fld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92F7CE6-4518-C0D8-6634-2ADB4C9A34E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162" y="736656"/>
            <a:ext cx="11392126" cy="1373587"/>
          </a:xfrm>
        </p:spPr>
        <p:txBody>
          <a:bodyPr/>
          <a:lstStyle/>
          <a:p>
            <a:r>
              <a:rPr kumimoji="1" lang="ko-KR" altLang="en-US" dirty="0"/>
              <a:t>중요 리소스 보호</a:t>
            </a:r>
            <a:endParaRPr kumimoji="1" lang="en-US" altLang="ko-KR" dirty="0"/>
          </a:p>
          <a:p>
            <a:pPr lvl="1"/>
            <a:r>
              <a:rPr kumimoji="1" lang="en-US" altLang="ko-KR" dirty="0"/>
              <a:t>CDS(Cross Domain Security,</a:t>
            </a:r>
            <a:r>
              <a:rPr kumimoji="1" lang="ko-KR" altLang="en-US" dirty="0"/>
              <a:t> </a:t>
            </a:r>
            <a:r>
              <a:rPr kumimoji="1" lang="en-US" altLang="ko-KR" dirty="0"/>
              <a:t>Domain Boundary Protection) </a:t>
            </a:r>
            <a:r>
              <a:rPr kumimoji="1" lang="ko-KR" altLang="en-US" dirty="0"/>
              <a:t>혹은 </a:t>
            </a:r>
            <a:r>
              <a:rPr kumimoji="1" lang="en-US" altLang="ko-KR" dirty="0"/>
              <a:t>Diode </a:t>
            </a:r>
            <a:r>
              <a:rPr kumimoji="1" lang="ko-KR" altLang="en-US" dirty="0"/>
              <a:t>추가</a:t>
            </a:r>
            <a:endParaRPr kumimoji="1" lang="en-US" altLang="ko-KR" dirty="0"/>
          </a:p>
          <a:p>
            <a:pPr lvl="1"/>
            <a:r>
              <a:rPr kumimoji="1" lang="en-US" altLang="ko-KR" dirty="0"/>
              <a:t>CDS/Diode</a:t>
            </a:r>
            <a:r>
              <a:rPr kumimoji="1" lang="ko-KR" altLang="en-US" dirty="0"/>
              <a:t>의 </a:t>
            </a:r>
            <a:r>
              <a:rPr kumimoji="1" lang="en-US" altLang="ko-KR" dirty="0"/>
              <a:t>Path </a:t>
            </a:r>
            <a:r>
              <a:rPr kumimoji="1" lang="ko-KR" altLang="en-US" dirty="0"/>
              <a:t>설정 </a:t>
            </a:r>
            <a:r>
              <a:rPr kumimoji="1" lang="en-US" altLang="ko-KR" dirty="0"/>
              <a:t>:</a:t>
            </a:r>
            <a:r>
              <a:rPr kumimoji="1" lang="ko-KR" altLang="en-US" dirty="0"/>
              <a:t> </a:t>
            </a:r>
            <a:r>
              <a:rPr kumimoji="1" lang="en-US" altLang="ko-KR" dirty="0"/>
              <a:t>Static or Dynamic</a:t>
            </a:r>
          </a:p>
          <a:p>
            <a:pPr lvl="1"/>
            <a:endParaRPr kumimoji="1"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D039C4D0-FA5D-A654-80D8-3C73D5C96EA5}"/>
              </a:ext>
            </a:extLst>
          </p:cNvPr>
          <p:cNvSpPr/>
          <p:nvPr/>
        </p:nvSpPr>
        <p:spPr>
          <a:xfrm>
            <a:off x="3222059" y="4072676"/>
            <a:ext cx="1400515" cy="858929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F493869-CE5B-7B6D-8614-5A072DC11516}"/>
              </a:ext>
            </a:extLst>
          </p:cNvPr>
          <p:cNvSpPr/>
          <p:nvPr/>
        </p:nvSpPr>
        <p:spPr>
          <a:xfrm>
            <a:off x="9515017" y="3904957"/>
            <a:ext cx="1407263" cy="1284614"/>
          </a:xfrm>
          <a:prstGeom prst="rect">
            <a:avLst/>
          </a:prstGeom>
          <a:noFill/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0C804E-3EE2-A41E-8F70-C6BFFAE394AA}"/>
              </a:ext>
            </a:extLst>
          </p:cNvPr>
          <p:cNvSpPr txBox="1"/>
          <p:nvPr/>
        </p:nvSpPr>
        <p:spPr>
          <a:xfrm>
            <a:off x="9615765" y="3560249"/>
            <a:ext cx="1205778" cy="280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Resource</a:t>
            </a:r>
          </a:p>
          <a:p>
            <a:pPr algn="ctr"/>
            <a:r>
              <a:rPr kumimoji="1" lang="en-US" altLang="ko-KR" sz="800" b="1" dirty="0"/>
              <a:t>(Service/Application)</a:t>
            </a:r>
            <a:endParaRPr kumimoji="1" lang="ko-KR" altLang="en-US" sz="800" b="1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9FFFC25-D895-A18D-1A38-CEA0C4B71FD1}"/>
              </a:ext>
            </a:extLst>
          </p:cNvPr>
          <p:cNvSpPr/>
          <p:nvPr/>
        </p:nvSpPr>
        <p:spPr>
          <a:xfrm>
            <a:off x="3312161" y="4249032"/>
            <a:ext cx="598301" cy="35399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800" dirty="0">
                <a:solidFill>
                  <a:schemeClr val="tx1"/>
                </a:solidFill>
                <a:latin typeface="+mj-ea"/>
                <a:ea typeface="+mj-ea"/>
              </a:rPr>
              <a:t>Application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F7C31A-7DC5-1F9B-241E-67EE62D1A59A}"/>
              </a:ext>
            </a:extLst>
          </p:cNvPr>
          <p:cNvSpPr txBox="1"/>
          <p:nvPr/>
        </p:nvSpPr>
        <p:spPr>
          <a:xfrm>
            <a:off x="3606365" y="3840086"/>
            <a:ext cx="63190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b="1" dirty="0"/>
              <a:t>인가 단말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6B60382-1518-0DBB-D125-50524FCB5AA1}"/>
              </a:ext>
            </a:extLst>
          </p:cNvPr>
          <p:cNvSpPr/>
          <p:nvPr/>
        </p:nvSpPr>
        <p:spPr>
          <a:xfrm>
            <a:off x="4202492" y="4148052"/>
            <a:ext cx="299252" cy="7206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tIns="0" rIns="0" b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Micro-Seg</a:t>
            </a:r>
          </a:p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(ZT-PEP)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511D7BB-464C-1190-A26F-315CD4BD8682}"/>
              </a:ext>
            </a:extLst>
          </p:cNvPr>
          <p:cNvSpPr/>
          <p:nvPr/>
        </p:nvSpPr>
        <p:spPr>
          <a:xfrm>
            <a:off x="8323296" y="3904957"/>
            <a:ext cx="423888" cy="12846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1DF8D5-9753-9950-CA64-3C3B6B82361F}"/>
              </a:ext>
            </a:extLst>
          </p:cNvPr>
          <p:cNvSpPr txBox="1"/>
          <p:nvPr/>
        </p:nvSpPr>
        <p:spPr>
          <a:xfrm>
            <a:off x="8270570" y="5175583"/>
            <a:ext cx="527710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ZT-PEP</a:t>
            </a:r>
            <a:endParaRPr kumimoji="1" lang="ko-KR" altLang="en-US" sz="800" b="1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44EFA1E-74AE-CF00-C45F-4DA306881900}"/>
              </a:ext>
            </a:extLst>
          </p:cNvPr>
          <p:cNvSpPr/>
          <p:nvPr/>
        </p:nvSpPr>
        <p:spPr>
          <a:xfrm>
            <a:off x="6830588" y="3904957"/>
            <a:ext cx="423888" cy="12846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AF602E9-BD8B-C69F-2880-A4C0987EABFF}"/>
              </a:ext>
            </a:extLst>
          </p:cNvPr>
          <p:cNvSpPr txBox="1"/>
          <p:nvPr/>
        </p:nvSpPr>
        <p:spPr>
          <a:xfrm>
            <a:off x="6739404" y="3654819"/>
            <a:ext cx="606256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Network</a:t>
            </a:r>
            <a:endParaRPr kumimoji="1" lang="ko-KR" altLang="en-US" sz="800" b="1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4481ABE-FCFE-1E0C-F31B-A0075E2C3D0E}"/>
              </a:ext>
            </a:extLst>
          </p:cNvPr>
          <p:cNvSpPr/>
          <p:nvPr/>
        </p:nvSpPr>
        <p:spPr>
          <a:xfrm>
            <a:off x="6084234" y="3904957"/>
            <a:ext cx="423888" cy="12846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7C06B85-8313-B10B-0972-0EF967BF8831}"/>
              </a:ext>
            </a:extLst>
          </p:cNvPr>
          <p:cNvSpPr txBox="1"/>
          <p:nvPr/>
        </p:nvSpPr>
        <p:spPr>
          <a:xfrm>
            <a:off x="5969007" y="3654819"/>
            <a:ext cx="654346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L2 Switch</a:t>
            </a:r>
            <a:endParaRPr kumimoji="1" lang="ko-KR" altLang="en-US" sz="800" b="1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44470CC0-87F0-3D5A-372A-F0489F92E334}"/>
              </a:ext>
            </a:extLst>
          </p:cNvPr>
          <p:cNvSpPr/>
          <p:nvPr/>
        </p:nvSpPr>
        <p:spPr>
          <a:xfrm>
            <a:off x="6453486" y="2970469"/>
            <a:ext cx="1784348" cy="303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horz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>
                <a:solidFill>
                  <a:schemeClr val="tx1"/>
                </a:solidFill>
              </a:rPr>
              <a:t>ZT-PDP</a:t>
            </a:r>
            <a:endParaRPr kumimoji="1"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BAB15AB2-0C29-A70D-D3C9-85A98474A9D5}"/>
              </a:ext>
            </a:extLst>
          </p:cNvPr>
          <p:cNvCxnSpPr>
            <a:cxnSpLocks/>
          </p:cNvCxnSpPr>
          <p:nvPr/>
        </p:nvCxnSpPr>
        <p:spPr>
          <a:xfrm>
            <a:off x="4622574" y="4840785"/>
            <a:ext cx="1461660" cy="0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7C2853F2-7D1B-6CA8-A72C-62CCB6F458D5}"/>
              </a:ext>
            </a:extLst>
          </p:cNvPr>
          <p:cNvSpPr txBox="1"/>
          <p:nvPr/>
        </p:nvSpPr>
        <p:spPr>
          <a:xfrm>
            <a:off x="4637580" y="4883661"/>
            <a:ext cx="1367682" cy="305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❷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네트워크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(NAC)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24" name="원통[C] 23">
            <a:extLst>
              <a:ext uri="{FF2B5EF4-FFF2-40B4-BE49-F238E27FC236}">
                <a16:creationId xmlns:a16="http://schemas.microsoft.com/office/drawing/2014/main" id="{35E859A2-1E9C-7A47-95EA-4620253A24F7}"/>
              </a:ext>
            </a:extLst>
          </p:cNvPr>
          <p:cNvSpPr/>
          <p:nvPr/>
        </p:nvSpPr>
        <p:spPr>
          <a:xfrm rot="16200000">
            <a:off x="6355291" y="2491986"/>
            <a:ext cx="166331" cy="3873427"/>
          </a:xfrm>
          <a:prstGeom prst="ca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rgbClr val="FF0000"/>
              </a:solidFill>
            </a:endParaRPr>
          </a:p>
        </p:txBody>
      </p:sp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14B4558F-76FF-666E-FD74-19E965795E47}"/>
              </a:ext>
            </a:extLst>
          </p:cNvPr>
          <p:cNvCxnSpPr>
            <a:cxnSpLocks/>
            <a:stCxn id="8" idx="3"/>
            <a:endCxn id="33" idx="1"/>
          </p:cNvCxnSpPr>
          <p:nvPr/>
        </p:nvCxnSpPr>
        <p:spPr>
          <a:xfrm flipV="1">
            <a:off x="3910462" y="4426029"/>
            <a:ext cx="5827597" cy="1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D8D5C42B-BFC6-08A3-D14C-8F1D5D5EE1D5}"/>
              </a:ext>
            </a:extLst>
          </p:cNvPr>
          <p:cNvSpPr/>
          <p:nvPr/>
        </p:nvSpPr>
        <p:spPr>
          <a:xfrm>
            <a:off x="1572024" y="4287282"/>
            <a:ext cx="598301" cy="42833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정상적인</a:t>
            </a:r>
            <a:endParaRPr kumimoji="1" lang="en-US" altLang="ko-KR" sz="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사용자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09CE9B-0221-4CE4-3A35-C9260F4E1D39}"/>
              </a:ext>
            </a:extLst>
          </p:cNvPr>
          <p:cNvSpPr txBox="1"/>
          <p:nvPr/>
        </p:nvSpPr>
        <p:spPr>
          <a:xfrm>
            <a:off x="942060" y="4361241"/>
            <a:ext cx="595035" cy="280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정상적인</a:t>
            </a:r>
            <a:endParaRPr kumimoji="1" lang="en-US" altLang="ko-KR" sz="800" dirty="0"/>
          </a:p>
          <a:p>
            <a:pPr algn="ctr"/>
            <a:r>
              <a:rPr kumimoji="1" lang="ko-KR" altLang="en-US" sz="800" dirty="0"/>
              <a:t>사용</a:t>
            </a:r>
          </a:p>
        </p:txBody>
      </p:sp>
      <p:cxnSp>
        <p:nvCxnSpPr>
          <p:cNvPr id="30" name="직선 화살표 연결선 29">
            <a:extLst>
              <a:ext uri="{FF2B5EF4-FFF2-40B4-BE49-F238E27FC236}">
                <a16:creationId xmlns:a16="http://schemas.microsoft.com/office/drawing/2014/main" id="{074C7CDD-4BAE-4B51-7256-4F12374D2456}"/>
              </a:ext>
            </a:extLst>
          </p:cNvPr>
          <p:cNvCxnSpPr>
            <a:cxnSpLocks/>
            <a:stCxn id="26" idx="3"/>
          </p:cNvCxnSpPr>
          <p:nvPr/>
        </p:nvCxnSpPr>
        <p:spPr>
          <a:xfrm>
            <a:off x="2170325" y="4501450"/>
            <a:ext cx="1051734" cy="691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709C8F51-129D-CBB6-F7A7-950098C8D33B}"/>
              </a:ext>
            </a:extLst>
          </p:cNvPr>
          <p:cNvSpPr txBox="1"/>
          <p:nvPr/>
        </p:nvSpPr>
        <p:spPr>
          <a:xfrm>
            <a:off x="2124734" y="4653422"/>
            <a:ext cx="1136851" cy="305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❶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단말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(OS Login)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7E36C637-D52F-0965-D9BE-11CE2CF75F27}"/>
              </a:ext>
            </a:extLst>
          </p:cNvPr>
          <p:cNvSpPr/>
          <p:nvPr/>
        </p:nvSpPr>
        <p:spPr>
          <a:xfrm>
            <a:off x="9738059" y="4172085"/>
            <a:ext cx="961179" cy="507888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latin typeface="+mj-ea"/>
                <a:ea typeface="+mj-ea"/>
              </a:rPr>
              <a:t>Service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04DFF41-812F-D374-02E6-E07D4767C537}"/>
              </a:ext>
            </a:extLst>
          </p:cNvPr>
          <p:cNvSpPr txBox="1"/>
          <p:nvPr/>
        </p:nvSpPr>
        <p:spPr>
          <a:xfrm>
            <a:off x="9651496" y="4717040"/>
            <a:ext cx="1252266" cy="3365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❹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서비스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(Login + MFA)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153A0DC6-9EC3-9BAC-27BE-BD1DB8396F26}"/>
              </a:ext>
            </a:extLst>
          </p:cNvPr>
          <p:cNvCxnSpPr>
            <a:cxnSpLocks/>
            <a:stCxn id="10" idx="0"/>
            <a:endCxn id="17" idx="2"/>
          </p:cNvCxnSpPr>
          <p:nvPr/>
        </p:nvCxnSpPr>
        <p:spPr>
          <a:xfrm flipV="1">
            <a:off x="4352118" y="3274129"/>
            <a:ext cx="2993542" cy="873923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>
            <a:extLst>
              <a:ext uri="{FF2B5EF4-FFF2-40B4-BE49-F238E27FC236}">
                <a16:creationId xmlns:a16="http://schemas.microsoft.com/office/drawing/2014/main" id="{5905BB9E-7920-1FBD-1D21-6D246C2A47A2}"/>
              </a:ext>
            </a:extLst>
          </p:cNvPr>
          <p:cNvCxnSpPr>
            <a:cxnSpLocks/>
            <a:stCxn id="11" idx="0"/>
            <a:endCxn id="17" idx="2"/>
          </p:cNvCxnSpPr>
          <p:nvPr/>
        </p:nvCxnSpPr>
        <p:spPr>
          <a:xfrm flipH="1" flipV="1">
            <a:off x="7345660" y="3274129"/>
            <a:ext cx="1189580" cy="630828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BA197334-F39C-0B8E-76F9-A1310AFBC190}"/>
              </a:ext>
            </a:extLst>
          </p:cNvPr>
          <p:cNvSpPr txBox="1"/>
          <p:nvPr/>
        </p:nvSpPr>
        <p:spPr>
          <a:xfrm>
            <a:off x="4825679" y="4147405"/>
            <a:ext cx="914033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dirty="0"/>
              <a:t>ZT-Tunnel (TLS)</a:t>
            </a:r>
            <a:endParaRPr kumimoji="1" lang="ko-KR" altLang="en-US" sz="8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20CDCB9-C66B-DB91-7895-E4093796A760}"/>
              </a:ext>
            </a:extLst>
          </p:cNvPr>
          <p:cNvSpPr txBox="1"/>
          <p:nvPr/>
        </p:nvSpPr>
        <p:spPr>
          <a:xfrm rot="20525476">
            <a:off x="4730185" y="3707938"/>
            <a:ext cx="651139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인증 </a:t>
            </a:r>
            <a:r>
              <a:rPr kumimoji="1" lang="en-US" altLang="ko-KR" sz="800" dirty="0"/>
              <a:t>(TLS)</a:t>
            </a:r>
            <a:endParaRPr kumimoji="1" lang="ko-KR" altLang="en-US" sz="800" dirty="0"/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5FE7D017-5D38-216F-D67D-C8C42EBFD9E5}"/>
              </a:ext>
            </a:extLst>
          </p:cNvPr>
          <p:cNvSpPr/>
          <p:nvPr/>
        </p:nvSpPr>
        <p:spPr>
          <a:xfrm>
            <a:off x="9515017" y="2970469"/>
            <a:ext cx="1407263" cy="303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horz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>
                <a:solidFill>
                  <a:schemeClr val="tx1"/>
                </a:solidFill>
              </a:rPr>
              <a:t>IAM Server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>
                <a:solidFill>
                  <a:schemeClr val="tx1"/>
                </a:solidFill>
              </a:rPr>
              <a:t>(ICAM)</a:t>
            </a:r>
            <a:endParaRPr kumimoji="1"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41" name="직선 화살표 연결선 40">
            <a:extLst>
              <a:ext uri="{FF2B5EF4-FFF2-40B4-BE49-F238E27FC236}">
                <a16:creationId xmlns:a16="http://schemas.microsoft.com/office/drawing/2014/main" id="{952AFA92-C99E-E42A-FAE2-406C5F9DA33B}"/>
              </a:ext>
            </a:extLst>
          </p:cNvPr>
          <p:cNvCxnSpPr>
            <a:cxnSpLocks/>
            <a:stCxn id="17" idx="3"/>
            <a:endCxn id="40" idx="1"/>
          </p:cNvCxnSpPr>
          <p:nvPr/>
        </p:nvCxnSpPr>
        <p:spPr>
          <a:xfrm>
            <a:off x="8237834" y="3122299"/>
            <a:ext cx="1277183" cy="0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879B1C42-A81C-B157-7139-3EACFCAA9EFF}"/>
              </a:ext>
            </a:extLst>
          </p:cNvPr>
          <p:cNvSpPr txBox="1"/>
          <p:nvPr/>
        </p:nvSpPr>
        <p:spPr>
          <a:xfrm>
            <a:off x="9360892" y="2741764"/>
            <a:ext cx="1715534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Policy Information Points(PIPs)</a:t>
            </a:r>
            <a:endParaRPr kumimoji="1" lang="ko-KR" altLang="en-US" sz="8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6282676-E91F-12EF-5571-822E9494D34E}"/>
              </a:ext>
            </a:extLst>
          </p:cNvPr>
          <p:cNvSpPr txBox="1"/>
          <p:nvPr/>
        </p:nvSpPr>
        <p:spPr>
          <a:xfrm rot="1775959">
            <a:off x="7722018" y="3430629"/>
            <a:ext cx="651140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정책 </a:t>
            </a:r>
            <a:r>
              <a:rPr kumimoji="1" lang="en-US" altLang="ko-KR" sz="800" dirty="0"/>
              <a:t>(TLS)</a:t>
            </a:r>
            <a:endParaRPr kumimoji="1" lang="ko-KR" altLang="en-US" sz="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D864353-2E94-32B5-B39C-936F3B39D4F4}"/>
              </a:ext>
            </a:extLst>
          </p:cNvPr>
          <p:cNvSpPr txBox="1"/>
          <p:nvPr/>
        </p:nvSpPr>
        <p:spPr>
          <a:xfrm>
            <a:off x="6609918" y="2720340"/>
            <a:ext cx="1460657" cy="210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❸</a:t>
            </a:r>
            <a:r>
              <a:rPr kumimoji="1" lang="en-US" altLang="ko-KR" sz="900" b="1" dirty="0">
                <a:solidFill>
                  <a:srgbClr val="0432FF"/>
                </a:solidFill>
              </a:rPr>
              <a:t> ZT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접근 제어</a:t>
            </a:r>
            <a:r>
              <a:rPr kumimoji="1" lang="en-US" altLang="ko-KR" sz="900" b="1" dirty="0">
                <a:solidFill>
                  <a:srgbClr val="0432FF"/>
                </a:solidFill>
              </a:rPr>
              <a:t> + MFA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BBA591EE-FDAF-E28F-948C-7A7425204A4E}"/>
              </a:ext>
            </a:extLst>
          </p:cNvPr>
          <p:cNvSpPr/>
          <p:nvPr/>
        </p:nvSpPr>
        <p:spPr>
          <a:xfrm>
            <a:off x="3312161" y="4655691"/>
            <a:ext cx="598301" cy="232004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dirty="0">
                <a:solidFill>
                  <a:srgbClr val="FF0000"/>
                </a:solidFill>
                <a:latin typeface="+mj-ea"/>
                <a:ea typeface="+mj-ea"/>
              </a:rPr>
              <a:t>악성코드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cxnSp>
        <p:nvCxnSpPr>
          <p:cNvPr id="49" name="직선 화살표 연결선 48">
            <a:extLst>
              <a:ext uri="{FF2B5EF4-FFF2-40B4-BE49-F238E27FC236}">
                <a16:creationId xmlns:a16="http://schemas.microsoft.com/office/drawing/2014/main" id="{5BF4C5B7-5487-DB02-5711-1A2036562729}"/>
              </a:ext>
            </a:extLst>
          </p:cNvPr>
          <p:cNvCxnSpPr>
            <a:cxnSpLocks/>
          </p:cNvCxnSpPr>
          <p:nvPr/>
        </p:nvCxnSpPr>
        <p:spPr>
          <a:xfrm>
            <a:off x="3910462" y="4764585"/>
            <a:ext cx="327807" cy="0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폭발 2[E] 49">
            <a:extLst>
              <a:ext uri="{FF2B5EF4-FFF2-40B4-BE49-F238E27FC236}">
                <a16:creationId xmlns:a16="http://schemas.microsoft.com/office/drawing/2014/main" id="{CBE07156-DFA1-EFB9-F7A9-E7FB8B6C2F4A}"/>
              </a:ext>
            </a:extLst>
          </p:cNvPr>
          <p:cNvSpPr/>
          <p:nvPr/>
        </p:nvSpPr>
        <p:spPr>
          <a:xfrm>
            <a:off x="4169825" y="4702698"/>
            <a:ext cx="239480" cy="197213"/>
          </a:xfrm>
          <a:prstGeom prst="irregularSeal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cxnSp>
        <p:nvCxnSpPr>
          <p:cNvPr id="55" name="직선 화살표 연결선 54">
            <a:extLst>
              <a:ext uri="{FF2B5EF4-FFF2-40B4-BE49-F238E27FC236}">
                <a16:creationId xmlns:a16="http://schemas.microsoft.com/office/drawing/2014/main" id="{AACC0A82-4440-B2DC-3C0B-A67DCE68C413}"/>
              </a:ext>
            </a:extLst>
          </p:cNvPr>
          <p:cNvCxnSpPr>
            <a:cxnSpLocks/>
            <a:stCxn id="52" idx="0"/>
            <a:endCxn id="17" idx="2"/>
          </p:cNvCxnSpPr>
          <p:nvPr/>
        </p:nvCxnSpPr>
        <p:spPr>
          <a:xfrm flipH="1" flipV="1">
            <a:off x="7345660" y="3274129"/>
            <a:ext cx="451610" cy="776646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C2679558-7B3E-B2A1-CA90-C645307A27D1}"/>
              </a:ext>
            </a:extLst>
          </p:cNvPr>
          <p:cNvSpPr txBox="1"/>
          <p:nvPr/>
        </p:nvSpPr>
        <p:spPr>
          <a:xfrm>
            <a:off x="7309705" y="3606546"/>
            <a:ext cx="647934" cy="21544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ko-KR" sz="800" b="1" dirty="0">
                <a:solidFill>
                  <a:srgbClr val="0432FF"/>
                </a:solidFill>
              </a:rPr>
              <a:t>Path </a:t>
            </a:r>
            <a:r>
              <a:rPr kumimoji="1" lang="ko-KR" altLang="en-US" sz="800" b="1" dirty="0">
                <a:solidFill>
                  <a:srgbClr val="0432FF"/>
                </a:solidFill>
              </a:rPr>
              <a:t>설정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12C9848-D9B9-BAF9-F4B4-42B4F6EF8647}"/>
              </a:ext>
            </a:extLst>
          </p:cNvPr>
          <p:cNvSpPr txBox="1"/>
          <p:nvPr/>
        </p:nvSpPr>
        <p:spPr>
          <a:xfrm>
            <a:off x="3266787" y="4892050"/>
            <a:ext cx="13324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kumimoji="1" sz="800"/>
            </a:lvl1pPr>
          </a:lstStyle>
          <a:p>
            <a:r>
              <a:rPr lang="ko-KR" altLang="en-US" dirty="0"/>
              <a:t>비인가 </a:t>
            </a:r>
            <a:r>
              <a:rPr lang="en-US" altLang="ko-KR" dirty="0"/>
              <a:t>App(</a:t>
            </a:r>
            <a:r>
              <a:rPr lang="ko-KR" altLang="en-US" dirty="0"/>
              <a:t>악성코드</a:t>
            </a:r>
            <a:r>
              <a:rPr lang="en-US" altLang="ko-KR" dirty="0"/>
              <a:t>)</a:t>
            </a:r>
            <a:r>
              <a:rPr lang="ko-KR" altLang="en-US" dirty="0"/>
              <a:t>의 </a:t>
            </a:r>
            <a:endParaRPr lang="en-US" altLang="ko-KR" dirty="0"/>
          </a:p>
          <a:p>
            <a:r>
              <a:rPr lang="ko-KR" altLang="en-US" dirty="0"/>
              <a:t>접근 차단</a:t>
            </a:r>
          </a:p>
        </p:txBody>
      </p:sp>
    </p:spTree>
    <p:extLst>
      <p:ext uri="{BB962C8B-B14F-4D97-AF65-F5344CB8AC3E}">
        <p14:creationId xmlns:p14="http://schemas.microsoft.com/office/powerpoint/2010/main" val="390492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B1C387-43C9-686B-08CA-CCC9D76EB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N2SF </a:t>
            </a:r>
            <a:r>
              <a:rPr lang="ko-KR" altLang="en-US" dirty="0"/>
              <a:t>소개 </a:t>
            </a:r>
            <a:r>
              <a:rPr lang="en-US" altLang="ko-KR" dirty="0"/>
              <a:t>– </a:t>
            </a:r>
            <a:r>
              <a:rPr kumimoji="1" lang="ko-KR" altLang="en-US" dirty="0"/>
              <a:t>심층방어체계 </a:t>
            </a:r>
            <a:r>
              <a:rPr kumimoji="1" lang="en-US" altLang="ko-KR" dirty="0"/>
              <a:t>:</a:t>
            </a:r>
            <a:r>
              <a:rPr kumimoji="1" lang="ko-KR" altLang="en-US" dirty="0"/>
              <a:t> 인증 예시 </a:t>
            </a:r>
            <a:r>
              <a:rPr kumimoji="1" lang="en-US" altLang="ko-KR" dirty="0"/>
              <a:t>-</a:t>
            </a:r>
            <a:r>
              <a:rPr kumimoji="1" lang="ko-KR" altLang="en-US" dirty="0"/>
              <a:t> </a:t>
            </a:r>
            <a:r>
              <a:rPr kumimoji="1" lang="en-US" altLang="ko-KR" dirty="0"/>
              <a:t>MPA</a:t>
            </a:r>
            <a:endParaRPr kumimoji="1" lang="ko-KR" altLang="en-US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DC9B3EC-10BB-39BA-B3E7-5944C68A4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12</a:t>
            </a:fld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0D5E320-35CD-E9F4-964C-9344E6F4EC7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162" y="736657"/>
            <a:ext cx="11392126" cy="1584676"/>
          </a:xfrm>
        </p:spPr>
        <p:txBody>
          <a:bodyPr/>
          <a:lstStyle/>
          <a:p>
            <a:r>
              <a:rPr kumimoji="1" lang="ko-KR" altLang="en-US" dirty="0"/>
              <a:t>중요 업무 수행</a:t>
            </a:r>
            <a:endParaRPr kumimoji="1" lang="en-US" altLang="ko-KR" dirty="0"/>
          </a:p>
          <a:p>
            <a:pPr lvl="1"/>
            <a:r>
              <a:rPr kumimoji="1" lang="en-US" altLang="ko-KR" dirty="0"/>
              <a:t>Multi-Person Authorization (MPA)</a:t>
            </a:r>
          </a:p>
          <a:p>
            <a:pPr lvl="2"/>
            <a:r>
              <a:rPr kumimoji="1" lang="ko-KR" altLang="en-US" dirty="0"/>
              <a:t>중요</a:t>
            </a:r>
            <a:r>
              <a:rPr kumimoji="1" lang="en-US" altLang="ko-KR" dirty="0"/>
              <a:t>/</a:t>
            </a:r>
            <a:r>
              <a:rPr kumimoji="1" lang="ko-KR" altLang="en-US" dirty="0"/>
              <a:t>특수 업무 수행 시</a:t>
            </a:r>
            <a:r>
              <a:rPr kumimoji="1" lang="en-US" altLang="ko-KR" dirty="0"/>
              <a:t>,</a:t>
            </a:r>
            <a:r>
              <a:rPr kumimoji="1" lang="ko-KR" altLang="en-US" dirty="0"/>
              <a:t> 상급자 인가</a:t>
            </a:r>
            <a:r>
              <a:rPr kumimoji="1" lang="en-US" altLang="ko-KR" dirty="0"/>
              <a:t>(Authorization)</a:t>
            </a:r>
            <a:r>
              <a:rPr kumimoji="1" lang="ko-KR" altLang="en-US" dirty="0"/>
              <a:t> 후</a:t>
            </a:r>
            <a:r>
              <a:rPr kumimoji="1" lang="en-US" altLang="ko-KR" dirty="0"/>
              <a:t>,</a:t>
            </a:r>
            <a:r>
              <a:rPr kumimoji="1" lang="ko-KR" altLang="en-US" dirty="0"/>
              <a:t> 네트워크에 연결 허용</a:t>
            </a:r>
            <a:endParaRPr kumimoji="1" lang="en-US" altLang="ko-KR" dirty="0"/>
          </a:p>
          <a:p>
            <a:pPr lvl="2"/>
            <a:r>
              <a:rPr kumimoji="1" lang="en-US" altLang="ko-KR" dirty="0"/>
              <a:t>2</a:t>
            </a:r>
            <a:r>
              <a:rPr kumimoji="1" lang="ko-KR" altLang="en-US" dirty="0"/>
              <a:t>명 이상의 실시간 인가 수행</a:t>
            </a:r>
            <a:endParaRPr kumimoji="1" lang="en-US" altLang="ko-KR" dirty="0"/>
          </a:p>
          <a:p>
            <a:pPr lvl="2"/>
            <a:r>
              <a:rPr kumimoji="1" lang="ko-KR" altLang="en-US" dirty="0"/>
              <a:t>사전에 승인</a:t>
            </a:r>
            <a:r>
              <a:rPr kumimoji="1" lang="en-US" altLang="ko-KR" dirty="0"/>
              <a:t>(</a:t>
            </a:r>
            <a:r>
              <a:rPr kumimoji="1" lang="ko-KR" altLang="en-US" dirty="0"/>
              <a:t>결제</a:t>
            </a:r>
            <a:r>
              <a:rPr kumimoji="1" lang="en-US" altLang="ko-KR" dirty="0"/>
              <a:t>)</a:t>
            </a:r>
            <a:r>
              <a:rPr kumimoji="1" lang="ko-KR" altLang="en-US" dirty="0"/>
              <a:t> 필요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665647E-E5BD-7AC1-5169-EEA38FD46155}"/>
              </a:ext>
            </a:extLst>
          </p:cNvPr>
          <p:cNvSpPr/>
          <p:nvPr/>
        </p:nvSpPr>
        <p:spPr>
          <a:xfrm>
            <a:off x="7440598" y="4050775"/>
            <a:ext cx="713344" cy="7138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6" name="원통[C] 5">
            <a:extLst>
              <a:ext uri="{FF2B5EF4-FFF2-40B4-BE49-F238E27FC236}">
                <a16:creationId xmlns:a16="http://schemas.microsoft.com/office/drawing/2014/main" id="{A0D96750-E98A-816B-6C1D-18CCCE4497AE}"/>
              </a:ext>
            </a:extLst>
          </p:cNvPr>
          <p:cNvSpPr/>
          <p:nvPr/>
        </p:nvSpPr>
        <p:spPr>
          <a:xfrm rot="16200000">
            <a:off x="7644768" y="4063907"/>
            <a:ext cx="324133" cy="709727"/>
          </a:xfrm>
          <a:prstGeom prst="can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432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A8C157-246A-7EA3-12F3-EDC9473E2344}"/>
              </a:ext>
            </a:extLst>
          </p:cNvPr>
          <p:cNvSpPr txBox="1"/>
          <p:nvPr/>
        </p:nvSpPr>
        <p:spPr>
          <a:xfrm>
            <a:off x="7437235" y="4785913"/>
            <a:ext cx="72007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CDS/Diode</a:t>
            </a:r>
            <a:endParaRPr kumimoji="1" lang="ko-KR" altLang="en-US" sz="800" b="1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3562C5A-561D-301B-7269-A57559718D18}"/>
              </a:ext>
            </a:extLst>
          </p:cNvPr>
          <p:cNvSpPr/>
          <p:nvPr/>
        </p:nvSpPr>
        <p:spPr>
          <a:xfrm>
            <a:off x="3222059" y="4072676"/>
            <a:ext cx="1400515" cy="858929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CF9B9DF-804E-7460-8969-44EA978AD41F}"/>
              </a:ext>
            </a:extLst>
          </p:cNvPr>
          <p:cNvSpPr/>
          <p:nvPr/>
        </p:nvSpPr>
        <p:spPr>
          <a:xfrm>
            <a:off x="9515017" y="3904957"/>
            <a:ext cx="1407263" cy="1284614"/>
          </a:xfrm>
          <a:prstGeom prst="rect">
            <a:avLst/>
          </a:prstGeom>
          <a:noFill/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AA370F-7E39-D88E-9F3E-E708142C3CCB}"/>
              </a:ext>
            </a:extLst>
          </p:cNvPr>
          <p:cNvSpPr txBox="1"/>
          <p:nvPr/>
        </p:nvSpPr>
        <p:spPr>
          <a:xfrm>
            <a:off x="9615765" y="3560249"/>
            <a:ext cx="1205778" cy="280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Resource</a:t>
            </a:r>
          </a:p>
          <a:p>
            <a:pPr algn="ctr"/>
            <a:r>
              <a:rPr kumimoji="1" lang="en-US" altLang="ko-KR" sz="800" b="1" dirty="0"/>
              <a:t>(Service/Application)</a:t>
            </a:r>
            <a:endParaRPr kumimoji="1" lang="ko-KR" altLang="en-US" sz="800" b="1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EEF796B-4C66-AE79-9D32-E5BDB8B12716}"/>
              </a:ext>
            </a:extLst>
          </p:cNvPr>
          <p:cNvSpPr/>
          <p:nvPr/>
        </p:nvSpPr>
        <p:spPr>
          <a:xfrm>
            <a:off x="3312161" y="4249032"/>
            <a:ext cx="598301" cy="35399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800" dirty="0">
                <a:solidFill>
                  <a:schemeClr val="tx1"/>
                </a:solidFill>
                <a:latin typeface="+mj-ea"/>
                <a:ea typeface="+mj-ea"/>
              </a:rPr>
              <a:t>Application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F085B1-5DE0-95A3-7D82-196124833188}"/>
              </a:ext>
            </a:extLst>
          </p:cNvPr>
          <p:cNvSpPr txBox="1"/>
          <p:nvPr/>
        </p:nvSpPr>
        <p:spPr>
          <a:xfrm>
            <a:off x="3606365" y="3840086"/>
            <a:ext cx="63190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b="1" dirty="0"/>
              <a:t>인가 단말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AABEA5B-CB80-ACE0-79C6-E11521398ED3}"/>
              </a:ext>
            </a:extLst>
          </p:cNvPr>
          <p:cNvSpPr/>
          <p:nvPr/>
        </p:nvSpPr>
        <p:spPr>
          <a:xfrm>
            <a:off x="4202492" y="4148052"/>
            <a:ext cx="299252" cy="7206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tIns="0" rIns="0" b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Micro-Seg</a:t>
            </a:r>
          </a:p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(ZT-PEP)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130DC193-6F1C-DB61-87FE-1D934D2ED0F5}"/>
              </a:ext>
            </a:extLst>
          </p:cNvPr>
          <p:cNvSpPr/>
          <p:nvPr/>
        </p:nvSpPr>
        <p:spPr>
          <a:xfrm>
            <a:off x="8323296" y="3904957"/>
            <a:ext cx="423888" cy="12846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D36CA4D-E299-DC8F-920A-2194E7DB84E0}"/>
              </a:ext>
            </a:extLst>
          </p:cNvPr>
          <p:cNvSpPr txBox="1"/>
          <p:nvPr/>
        </p:nvSpPr>
        <p:spPr>
          <a:xfrm>
            <a:off x="8270570" y="5175583"/>
            <a:ext cx="527710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ZT-PEP</a:t>
            </a:r>
            <a:endParaRPr kumimoji="1" lang="ko-KR" altLang="en-US" sz="800" b="1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9025816-E9EE-6DDD-3EDD-DCC90310FE53}"/>
              </a:ext>
            </a:extLst>
          </p:cNvPr>
          <p:cNvSpPr/>
          <p:nvPr/>
        </p:nvSpPr>
        <p:spPr>
          <a:xfrm>
            <a:off x="6830588" y="3904957"/>
            <a:ext cx="423888" cy="12846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00534C3-2596-75B9-75AD-310E6E907633}"/>
              </a:ext>
            </a:extLst>
          </p:cNvPr>
          <p:cNvSpPr txBox="1"/>
          <p:nvPr/>
        </p:nvSpPr>
        <p:spPr>
          <a:xfrm>
            <a:off x="6739404" y="3654819"/>
            <a:ext cx="606256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Network</a:t>
            </a:r>
            <a:endParaRPr kumimoji="1" lang="ko-KR" altLang="en-US" sz="800" b="1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F2F50CA-7742-9B17-2BAE-9BDBF154037A}"/>
              </a:ext>
            </a:extLst>
          </p:cNvPr>
          <p:cNvSpPr/>
          <p:nvPr/>
        </p:nvSpPr>
        <p:spPr>
          <a:xfrm>
            <a:off x="6084234" y="3904957"/>
            <a:ext cx="423888" cy="12846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eaVert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10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BAE5684-350A-0636-5844-161BC5B1C026}"/>
              </a:ext>
            </a:extLst>
          </p:cNvPr>
          <p:cNvSpPr txBox="1"/>
          <p:nvPr/>
        </p:nvSpPr>
        <p:spPr>
          <a:xfrm>
            <a:off x="5969007" y="3654819"/>
            <a:ext cx="654346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L2 Switch</a:t>
            </a:r>
            <a:endParaRPr kumimoji="1" lang="ko-KR" altLang="en-US" sz="800" b="1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2111D1F-6E4C-EAE8-09F9-3C5016023D60}"/>
              </a:ext>
            </a:extLst>
          </p:cNvPr>
          <p:cNvSpPr/>
          <p:nvPr/>
        </p:nvSpPr>
        <p:spPr>
          <a:xfrm>
            <a:off x="6453486" y="2970469"/>
            <a:ext cx="1784348" cy="303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horz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>
                <a:solidFill>
                  <a:schemeClr val="tx1"/>
                </a:solidFill>
              </a:rPr>
              <a:t>ZT-PDP</a:t>
            </a:r>
            <a:endParaRPr kumimoji="1"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FE65C28B-B857-975C-52D9-0E7017423387}"/>
              </a:ext>
            </a:extLst>
          </p:cNvPr>
          <p:cNvCxnSpPr>
            <a:cxnSpLocks/>
          </p:cNvCxnSpPr>
          <p:nvPr/>
        </p:nvCxnSpPr>
        <p:spPr>
          <a:xfrm>
            <a:off x="4622574" y="4840785"/>
            <a:ext cx="1461660" cy="0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A82E431-8E90-B381-5D39-F5E2986B0102}"/>
              </a:ext>
            </a:extLst>
          </p:cNvPr>
          <p:cNvSpPr txBox="1"/>
          <p:nvPr/>
        </p:nvSpPr>
        <p:spPr>
          <a:xfrm>
            <a:off x="4637580" y="4883661"/>
            <a:ext cx="1367682" cy="305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❷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네트워크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(NAC)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23" name="원통[C] 22">
            <a:extLst>
              <a:ext uri="{FF2B5EF4-FFF2-40B4-BE49-F238E27FC236}">
                <a16:creationId xmlns:a16="http://schemas.microsoft.com/office/drawing/2014/main" id="{FB01B5F6-252E-450C-DE76-E37F76F035C0}"/>
              </a:ext>
            </a:extLst>
          </p:cNvPr>
          <p:cNvSpPr/>
          <p:nvPr/>
        </p:nvSpPr>
        <p:spPr>
          <a:xfrm rot="16200000">
            <a:off x="6355291" y="2491986"/>
            <a:ext cx="166331" cy="3873427"/>
          </a:xfrm>
          <a:prstGeom prst="ca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rgbClr val="FF0000"/>
              </a:solidFill>
            </a:endParaRPr>
          </a:p>
        </p:txBody>
      </p: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7DE597CA-E76B-8429-B1F3-1AD95558CF80}"/>
              </a:ext>
            </a:extLst>
          </p:cNvPr>
          <p:cNvCxnSpPr>
            <a:cxnSpLocks/>
            <a:stCxn id="11" idx="3"/>
            <a:endCxn id="29" idx="1"/>
          </p:cNvCxnSpPr>
          <p:nvPr/>
        </p:nvCxnSpPr>
        <p:spPr>
          <a:xfrm flipV="1">
            <a:off x="3910462" y="4426029"/>
            <a:ext cx="5827597" cy="1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7D1FDA8F-50EF-8139-B692-13856B944770}"/>
              </a:ext>
            </a:extLst>
          </p:cNvPr>
          <p:cNvSpPr/>
          <p:nvPr/>
        </p:nvSpPr>
        <p:spPr>
          <a:xfrm>
            <a:off x="1572024" y="4287282"/>
            <a:ext cx="598301" cy="428335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정상적인</a:t>
            </a:r>
            <a:endParaRPr kumimoji="1" lang="en-US" altLang="ko-KR" sz="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사용자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C779BA-B1E8-B0E1-A74D-846C32968DDE}"/>
              </a:ext>
            </a:extLst>
          </p:cNvPr>
          <p:cNvSpPr txBox="1"/>
          <p:nvPr/>
        </p:nvSpPr>
        <p:spPr>
          <a:xfrm>
            <a:off x="942060" y="4361241"/>
            <a:ext cx="595035" cy="280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정상적인</a:t>
            </a:r>
            <a:endParaRPr kumimoji="1" lang="en-US" altLang="ko-KR" sz="800" dirty="0"/>
          </a:p>
          <a:p>
            <a:pPr algn="ctr"/>
            <a:r>
              <a:rPr kumimoji="1" lang="ko-KR" altLang="en-US" sz="800" dirty="0"/>
              <a:t>사용</a:t>
            </a:r>
          </a:p>
        </p:txBody>
      </p: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98A7A65C-1394-275F-2411-A078ABB4F365}"/>
              </a:ext>
            </a:extLst>
          </p:cNvPr>
          <p:cNvCxnSpPr>
            <a:cxnSpLocks/>
            <a:stCxn id="25" idx="3"/>
          </p:cNvCxnSpPr>
          <p:nvPr/>
        </p:nvCxnSpPr>
        <p:spPr>
          <a:xfrm>
            <a:off x="2170325" y="4501450"/>
            <a:ext cx="1051734" cy="691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1C6342A6-F216-1604-97DE-6F219C0BF3F3}"/>
              </a:ext>
            </a:extLst>
          </p:cNvPr>
          <p:cNvSpPr txBox="1"/>
          <p:nvPr/>
        </p:nvSpPr>
        <p:spPr>
          <a:xfrm>
            <a:off x="2124734" y="4653422"/>
            <a:ext cx="1136851" cy="305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❶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단말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(OS Login)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000F21E-DD08-9093-4946-6ED0544E327F}"/>
              </a:ext>
            </a:extLst>
          </p:cNvPr>
          <p:cNvSpPr/>
          <p:nvPr/>
        </p:nvSpPr>
        <p:spPr>
          <a:xfrm>
            <a:off x="9738059" y="4172085"/>
            <a:ext cx="961179" cy="507888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latin typeface="+mj-ea"/>
                <a:ea typeface="+mj-ea"/>
              </a:rPr>
              <a:t>Service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16428BD-AB77-D44D-F929-D4A9C29630DD}"/>
              </a:ext>
            </a:extLst>
          </p:cNvPr>
          <p:cNvSpPr txBox="1"/>
          <p:nvPr/>
        </p:nvSpPr>
        <p:spPr>
          <a:xfrm>
            <a:off x="9651496" y="4717040"/>
            <a:ext cx="1252266" cy="3365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❹</a:t>
            </a:r>
            <a:r>
              <a:rPr kumimoji="1" lang="ko-KR" altLang="en-US" sz="900" dirty="0">
                <a:solidFill>
                  <a:srgbClr val="0432FF"/>
                </a:solidFill>
              </a:rPr>
              <a:t>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서비스 접근 제어</a:t>
            </a:r>
            <a:endParaRPr kumimoji="1" lang="en-US" altLang="ko-KR" sz="900" b="1" dirty="0">
              <a:solidFill>
                <a:srgbClr val="0432FF"/>
              </a:solidFill>
            </a:endParaRPr>
          </a:p>
          <a:p>
            <a:pPr algn="ctr"/>
            <a:r>
              <a:rPr kumimoji="1" lang="en-US" altLang="ko-KR" sz="900" b="1" dirty="0">
                <a:solidFill>
                  <a:srgbClr val="0432FF"/>
                </a:solidFill>
              </a:rPr>
              <a:t>(Login + MFA)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cxnSp>
        <p:nvCxnSpPr>
          <p:cNvPr id="31" name="직선 화살표 연결선 30">
            <a:extLst>
              <a:ext uri="{FF2B5EF4-FFF2-40B4-BE49-F238E27FC236}">
                <a16:creationId xmlns:a16="http://schemas.microsoft.com/office/drawing/2014/main" id="{4031ABB0-46A1-A198-87E6-17B8F788F95B}"/>
              </a:ext>
            </a:extLst>
          </p:cNvPr>
          <p:cNvCxnSpPr>
            <a:cxnSpLocks/>
            <a:stCxn id="13" idx="0"/>
            <a:endCxn id="20" idx="2"/>
          </p:cNvCxnSpPr>
          <p:nvPr/>
        </p:nvCxnSpPr>
        <p:spPr>
          <a:xfrm flipV="1">
            <a:off x="4352118" y="3274129"/>
            <a:ext cx="2993542" cy="873923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>
            <a:extLst>
              <a:ext uri="{FF2B5EF4-FFF2-40B4-BE49-F238E27FC236}">
                <a16:creationId xmlns:a16="http://schemas.microsoft.com/office/drawing/2014/main" id="{37F8D513-1E6C-ABC2-5970-B977888EC4C6}"/>
              </a:ext>
            </a:extLst>
          </p:cNvPr>
          <p:cNvCxnSpPr>
            <a:cxnSpLocks/>
            <a:stCxn id="14" idx="0"/>
            <a:endCxn id="20" idx="2"/>
          </p:cNvCxnSpPr>
          <p:nvPr/>
        </p:nvCxnSpPr>
        <p:spPr>
          <a:xfrm flipH="1" flipV="1">
            <a:off x="7345660" y="3274129"/>
            <a:ext cx="1189580" cy="630828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18A39F76-7F06-A8FB-66FD-B9446CD3A182}"/>
              </a:ext>
            </a:extLst>
          </p:cNvPr>
          <p:cNvSpPr txBox="1"/>
          <p:nvPr/>
        </p:nvSpPr>
        <p:spPr>
          <a:xfrm>
            <a:off x="4825679" y="4147405"/>
            <a:ext cx="914033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dirty="0"/>
              <a:t>ZT-Tunnel (TLS)</a:t>
            </a:r>
            <a:endParaRPr kumimoji="1" lang="ko-KR" altLang="en-US" sz="8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A9295AE-F12D-E916-05B1-B80A94222969}"/>
              </a:ext>
            </a:extLst>
          </p:cNvPr>
          <p:cNvSpPr txBox="1"/>
          <p:nvPr/>
        </p:nvSpPr>
        <p:spPr>
          <a:xfrm rot="20525476">
            <a:off x="4730185" y="3707938"/>
            <a:ext cx="651139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인증 </a:t>
            </a:r>
            <a:r>
              <a:rPr kumimoji="1" lang="en-US" altLang="ko-KR" sz="800" dirty="0"/>
              <a:t>(TLS)</a:t>
            </a:r>
            <a:endParaRPr kumimoji="1" lang="ko-KR" altLang="en-US" sz="800" dirty="0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573A3A05-E4D1-6458-4B9C-52D6E7E3149B}"/>
              </a:ext>
            </a:extLst>
          </p:cNvPr>
          <p:cNvSpPr/>
          <p:nvPr/>
        </p:nvSpPr>
        <p:spPr>
          <a:xfrm>
            <a:off x="9515017" y="2970469"/>
            <a:ext cx="1407263" cy="303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horz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>
                <a:solidFill>
                  <a:schemeClr val="tx1"/>
                </a:solidFill>
              </a:rPr>
              <a:t>IAM Server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dirty="0">
                <a:solidFill>
                  <a:schemeClr val="tx1"/>
                </a:solidFill>
              </a:rPr>
              <a:t>(ICAM)</a:t>
            </a:r>
            <a:endParaRPr kumimoji="1"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36" name="직선 화살표 연결선 35">
            <a:extLst>
              <a:ext uri="{FF2B5EF4-FFF2-40B4-BE49-F238E27FC236}">
                <a16:creationId xmlns:a16="http://schemas.microsoft.com/office/drawing/2014/main" id="{F7B960F6-29A7-87AB-26C2-C53CC9542A23}"/>
              </a:ext>
            </a:extLst>
          </p:cNvPr>
          <p:cNvCxnSpPr>
            <a:cxnSpLocks/>
            <a:stCxn id="20" idx="3"/>
            <a:endCxn id="35" idx="1"/>
          </p:cNvCxnSpPr>
          <p:nvPr/>
        </p:nvCxnSpPr>
        <p:spPr>
          <a:xfrm>
            <a:off x="8237834" y="3122299"/>
            <a:ext cx="1277183" cy="0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940C899C-3731-2D69-980F-75FA6ACA1B54}"/>
              </a:ext>
            </a:extLst>
          </p:cNvPr>
          <p:cNvSpPr txBox="1"/>
          <p:nvPr/>
        </p:nvSpPr>
        <p:spPr>
          <a:xfrm>
            <a:off x="9360892" y="2741764"/>
            <a:ext cx="1715534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800" b="1" dirty="0"/>
              <a:t>Policy Information Points(PIPs)</a:t>
            </a:r>
            <a:endParaRPr kumimoji="1" lang="ko-KR" altLang="en-US" sz="800" b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9DCF8A1-4394-CDD3-2FC1-3C341FE6B1F9}"/>
              </a:ext>
            </a:extLst>
          </p:cNvPr>
          <p:cNvSpPr txBox="1"/>
          <p:nvPr/>
        </p:nvSpPr>
        <p:spPr>
          <a:xfrm rot="1775959">
            <a:off x="7722018" y="3430629"/>
            <a:ext cx="651140" cy="1784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800" dirty="0"/>
              <a:t>정책 </a:t>
            </a:r>
            <a:r>
              <a:rPr kumimoji="1" lang="en-US" altLang="ko-KR" sz="800" dirty="0"/>
              <a:t>(TLS)</a:t>
            </a:r>
            <a:endParaRPr kumimoji="1" lang="ko-KR" altLang="en-US" sz="8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9B0CF23-A155-6A68-B362-C296C52F3FD9}"/>
              </a:ext>
            </a:extLst>
          </p:cNvPr>
          <p:cNvSpPr txBox="1"/>
          <p:nvPr/>
        </p:nvSpPr>
        <p:spPr>
          <a:xfrm>
            <a:off x="4846615" y="3017282"/>
            <a:ext cx="1460657" cy="210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900" dirty="0">
                <a:solidFill>
                  <a:srgbClr val="0432FF"/>
                </a:solidFill>
              </a:rPr>
              <a:t>❸</a:t>
            </a:r>
            <a:r>
              <a:rPr kumimoji="1" lang="en-US" altLang="ko-KR" sz="900" b="1" dirty="0">
                <a:solidFill>
                  <a:srgbClr val="0432FF"/>
                </a:solidFill>
              </a:rPr>
              <a:t> ZT </a:t>
            </a:r>
            <a:r>
              <a:rPr kumimoji="1" lang="ko-KR" altLang="en-US" sz="900" b="1" dirty="0">
                <a:solidFill>
                  <a:srgbClr val="0432FF"/>
                </a:solidFill>
              </a:rPr>
              <a:t>접근 제어</a:t>
            </a:r>
            <a:r>
              <a:rPr kumimoji="1" lang="en-US" altLang="ko-KR" sz="900" b="1" dirty="0">
                <a:solidFill>
                  <a:srgbClr val="0432FF"/>
                </a:solidFill>
              </a:rPr>
              <a:t> + MFA</a:t>
            </a:r>
            <a:endParaRPr kumimoji="1" lang="ko-KR" altLang="en-US" sz="900" b="1" dirty="0">
              <a:solidFill>
                <a:srgbClr val="0432FF"/>
              </a:solidFill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9F659CDE-43AC-E480-BB89-B97BD4CEFBB6}"/>
              </a:ext>
            </a:extLst>
          </p:cNvPr>
          <p:cNvSpPr/>
          <p:nvPr/>
        </p:nvSpPr>
        <p:spPr>
          <a:xfrm>
            <a:off x="3312161" y="4655691"/>
            <a:ext cx="598301" cy="232004"/>
          </a:xfrm>
          <a:prstGeom prst="rect">
            <a:avLst/>
          </a:prstGeom>
          <a:solidFill>
            <a:sysClr val="window" lastClr="FFFFFF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06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800" dirty="0">
                <a:solidFill>
                  <a:srgbClr val="FF0000"/>
                </a:solidFill>
                <a:latin typeface="+mj-ea"/>
                <a:ea typeface="+mj-ea"/>
              </a:rPr>
              <a:t>악성코드</a:t>
            </a:r>
            <a:endParaRPr kumimoji="1" lang="ko-KR" altLang="en-US" sz="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cxnSp>
        <p:nvCxnSpPr>
          <p:cNvPr id="41" name="직선 화살표 연결선 40">
            <a:extLst>
              <a:ext uri="{FF2B5EF4-FFF2-40B4-BE49-F238E27FC236}">
                <a16:creationId xmlns:a16="http://schemas.microsoft.com/office/drawing/2014/main" id="{1DE3A821-33AF-E049-5E18-D1E26C810FAC}"/>
              </a:ext>
            </a:extLst>
          </p:cNvPr>
          <p:cNvCxnSpPr>
            <a:cxnSpLocks/>
          </p:cNvCxnSpPr>
          <p:nvPr/>
        </p:nvCxnSpPr>
        <p:spPr>
          <a:xfrm>
            <a:off x="3910462" y="4764585"/>
            <a:ext cx="327807" cy="0"/>
          </a:xfrm>
          <a:prstGeom prst="straightConnector1">
            <a:avLst/>
          </a:prstGeom>
          <a:ln w="190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폭발 2[E] 41">
            <a:extLst>
              <a:ext uri="{FF2B5EF4-FFF2-40B4-BE49-F238E27FC236}">
                <a16:creationId xmlns:a16="http://schemas.microsoft.com/office/drawing/2014/main" id="{BFCE1E1E-8547-A4DA-7321-9F05741A8E46}"/>
              </a:ext>
            </a:extLst>
          </p:cNvPr>
          <p:cNvSpPr/>
          <p:nvPr/>
        </p:nvSpPr>
        <p:spPr>
          <a:xfrm>
            <a:off x="4169825" y="4702698"/>
            <a:ext cx="239480" cy="197213"/>
          </a:xfrm>
          <a:prstGeom prst="irregularSeal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cxnSp>
        <p:nvCxnSpPr>
          <p:cNvPr id="43" name="직선 화살표 연결선 42">
            <a:extLst>
              <a:ext uri="{FF2B5EF4-FFF2-40B4-BE49-F238E27FC236}">
                <a16:creationId xmlns:a16="http://schemas.microsoft.com/office/drawing/2014/main" id="{7AF39C2C-9BDF-C345-7A7B-F0597A1A563D}"/>
              </a:ext>
            </a:extLst>
          </p:cNvPr>
          <p:cNvCxnSpPr>
            <a:cxnSpLocks/>
            <a:stCxn id="5" idx="0"/>
            <a:endCxn id="20" idx="2"/>
          </p:cNvCxnSpPr>
          <p:nvPr/>
        </p:nvCxnSpPr>
        <p:spPr>
          <a:xfrm flipH="1" flipV="1">
            <a:off x="7345660" y="3274129"/>
            <a:ext cx="451610" cy="776646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74A5A9FA-DCC6-597A-56AD-31B915C0B44C}"/>
              </a:ext>
            </a:extLst>
          </p:cNvPr>
          <p:cNvSpPr txBox="1"/>
          <p:nvPr/>
        </p:nvSpPr>
        <p:spPr>
          <a:xfrm>
            <a:off x="7309705" y="3606546"/>
            <a:ext cx="647934" cy="21544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ko-KR" sz="800" b="1" dirty="0">
                <a:solidFill>
                  <a:srgbClr val="0432FF"/>
                </a:solidFill>
              </a:rPr>
              <a:t>Path </a:t>
            </a:r>
            <a:r>
              <a:rPr kumimoji="1" lang="ko-KR" altLang="en-US" sz="800" b="1" dirty="0">
                <a:solidFill>
                  <a:srgbClr val="0432FF"/>
                </a:solidFill>
              </a:rPr>
              <a:t>설정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9B6F805B-7140-48A1-6DE2-73CF5208ADB3}"/>
              </a:ext>
            </a:extLst>
          </p:cNvPr>
          <p:cNvSpPr/>
          <p:nvPr/>
        </p:nvSpPr>
        <p:spPr>
          <a:xfrm>
            <a:off x="6453486" y="2141401"/>
            <a:ext cx="784678" cy="3027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horz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900" b="1" dirty="0">
                <a:solidFill>
                  <a:schemeClr val="tx2"/>
                </a:solidFill>
                <a:latin typeface="+mj-ea"/>
                <a:ea typeface="+mj-ea"/>
              </a:rPr>
              <a:t>상급자</a:t>
            </a:r>
            <a:r>
              <a:rPr kumimoji="1" lang="en-US" altLang="ko-KR" sz="900" b="1" dirty="0">
                <a:solidFill>
                  <a:schemeClr val="tx2"/>
                </a:solidFill>
                <a:latin typeface="+mj-ea"/>
                <a:ea typeface="+mj-ea"/>
              </a:rPr>
              <a:t>1</a:t>
            </a:r>
            <a:endParaRPr kumimoji="1" lang="ko-KR" altLang="en-US" sz="9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0633F2B2-04BC-AC9F-0D34-CFDDFE5BD50A}"/>
              </a:ext>
            </a:extLst>
          </p:cNvPr>
          <p:cNvSpPr/>
          <p:nvPr/>
        </p:nvSpPr>
        <p:spPr>
          <a:xfrm>
            <a:off x="7453156" y="2141401"/>
            <a:ext cx="784678" cy="3027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vert="horz" lIns="0" rIns="0" rtlCol="0" anchor="ctr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900" b="1" dirty="0">
                <a:solidFill>
                  <a:schemeClr val="tx2"/>
                </a:solidFill>
                <a:latin typeface="+mj-ea"/>
                <a:ea typeface="+mj-ea"/>
              </a:rPr>
              <a:t>상급자</a:t>
            </a:r>
            <a:r>
              <a:rPr kumimoji="1" lang="en-US" altLang="ko-KR" sz="900" b="1" dirty="0">
                <a:solidFill>
                  <a:schemeClr val="tx2"/>
                </a:solidFill>
                <a:latin typeface="+mj-ea"/>
                <a:ea typeface="+mj-ea"/>
              </a:rPr>
              <a:t>2</a:t>
            </a:r>
            <a:endParaRPr kumimoji="1" lang="ko-KR" altLang="en-US" sz="9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cxnSp>
        <p:nvCxnSpPr>
          <p:cNvPr id="50" name="직선 화살표 연결선 49">
            <a:extLst>
              <a:ext uri="{FF2B5EF4-FFF2-40B4-BE49-F238E27FC236}">
                <a16:creationId xmlns:a16="http://schemas.microsoft.com/office/drawing/2014/main" id="{44D72EB9-FDF4-2478-C950-B99D7B3C82AF}"/>
              </a:ext>
            </a:extLst>
          </p:cNvPr>
          <p:cNvCxnSpPr/>
          <p:nvPr/>
        </p:nvCxnSpPr>
        <p:spPr>
          <a:xfrm>
            <a:off x="6960285" y="2522220"/>
            <a:ext cx="0" cy="3979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>
            <a:extLst>
              <a:ext uri="{FF2B5EF4-FFF2-40B4-BE49-F238E27FC236}">
                <a16:creationId xmlns:a16="http://schemas.microsoft.com/office/drawing/2014/main" id="{8354988C-5925-DC31-366F-9E208C992D72}"/>
              </a:ext>
            </a:extLst>
          </p:cNvPr>
          <p:cNvCxnSpPr>
            <a:cxnSpLocks/>
          </p:cNvCxnSpPr>
          <p:nvPr/>
        </p:nvCxnSpPr>
        <p:spPr>
          <a:xfrm flipV="1">
            <a:off x="6772850" y="2522220"/>
            <a:ext cx="0" cy="3979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>
            <a:extLst>
              <a:ext uri="{FF2B5EF4-FFF2-40B4-BE49-F238E27FC236}">
                <a16:creationId xmlns:a16="http://schemas.microsoft.com/office/drawing/2014/main" id="{45E31D3C-48D8-2F29-05C0-BC52B97E91FA}"/>
              </a:ext>
            </a:extLst>
          </p:cNvPr>
          <p:cNvCxnSpPr/>
          <p:nvPr/>
        </p:nvCxnSpPr>
        <p:spPr>
          <a:xfrm>
            <a:off x="7936055" y="2522220"/>
            <a:ext cx="0" cy="3979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화살표 연결선 52">
            <a:extLst>
              <a:ext uri="{FF2B5EF4-FFF2-40B4-BE49-F238E27FC236}">
                <a16:creationId xmlns:a16="http://schemas.microsoft.com/office/drawing/2014/main" id="{AC76E7FA-F4DE-D940-3851-E7555BB18E39}"/>
              </a:ext>
            </a:extLst>
          </p:cNvPr>
          <p:cNvCxnSpPr>
            <a:cxnSpLocks/>
          </p:cNvCxnSpPr>
          <p:nvPr/>
        </p:nvCxnSpPr>
        <p:spPr>
          <a:xfrm flipV="1">
            <a:off x="7748620" y="2522220"/>
            <a:ext cx="0" cy="3979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59BF0076-6084-6602-016F-CCC1BAEA8C6C}"/>
              </a:ext>
            </a:extLst>
          </p:cNvPr>
          <p:cNvSpPr/>
          <p:nvPr/>
        </p:nvSpPr>
        <p:spPr>
          <a:xfrm>
            <a:off x="6210304" y="1844514"/>
            <a:ext cx="2225034" cy="799079"/>
          </a:xfrm>
          <a:prstGeom prst="rect">
            <a:avLst/>
          </a:prstGeom>
          <a:noFill/>
          <a:ln w="9525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t"/>
          <a:lstStyle>
            <a:defPPr>
              <a:defRPr lang="ko-KR"/>
            </a:defPPr>
            <a:lvl1pPr marL="0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03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061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09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124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5156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2188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199217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6249" algn="l" defTabSz="914061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latin typeface="+mj-ea"/>
                <a:ea typeface="+mj-ea"/>
              </a:rPr>
              <a:t>Multi-Person Authorization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C580E94-C085-BD60-E785-968CD7D6CDAF}"/>
              </a:ext>
            </a:extLst>
          </p:cNvPr>
          <p:cNvSpPr txBox="1"/>
          <p:nvPr/>
        </p:nvSpPr>
        <p:spPr>
          <a:xfrm>
            <a:off x="3266787" y="4892050"/>
            <a:ext cx="13324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kumimoji="1" sz="800"/>
            </a:lvl1pPr>
          </a:lstStyle>
          <a:p>
            <a:r>
              <a:rPr lang="ko-KR" altLang="en-US" dirty="0"/>
              <a:t>비인가 </a:t>
            </a:r>
            <a:r>
              <a:rPr lang="en-US" altLang="ko-KR" dirty="0"/>
              <a:t>App(</a:t>
            </a:r>
            <a:r>
              <a:rPr lang="ko-KR" altLang="en-US" dirty="0"/>
              <a:t>악성코드</a:t>
            </a:r>
            <a:r>
              <a:rPr lang="en-US" altLang="ko-KR" dirty="0"/>
              <a:t>)</a:t>
            </a:r>
            <a:r>
              <a:rPr lang="ko-KR" altLang="en-US" dirty="0"/>
              <a:t>의 </a:t>
            </a:r>
            <a:endParaRPr lang="en-US" altLang="ko-KR" dirty="0"/>
          </a:p>
          <a:p>
            <a:r>
              <a:rPr lang="ko-KR" altLang="en-US" dirty="0"/>
              <a:t>접근 차단</a:t>
            </a:r>
          </a:p>
        </p:txBody>
      </p:sp>
    </p:spTree>
    <p:extLst>
      <p:ext uri="{BB962C8B-B14F-4D97-AF65-F5344CB8AC3E}">
        <p14:creationId xmlns:p14="http://schemas.microsoft.com/office/powerpoint/2010/main" val="27178733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7EAF7A-1D4B-E4DA-C428-6917B9C508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2C4032-9E35-09B3-8EA0-1C1736019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72" y="41565"/>
            <a:ext cx="11603851" cy="549274"/>
          </a:xfrm>
        </p:spPr>
        <p:txBody>
          <a:bodyPr/>
          <a:lstStyle/>
          <a:p>
            <a:r>
              <a:rPr lang="ko-KR" altLang="en-US" dirty="0"/>
              <a:t>연구회 활동방향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39F38A60-3E20-2030-C56B-4B4497230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62900"/>
            <a:ext cx="743581" cy="365125"/>
          </a:xfrm>
        </p:spPr>
        <p:txBody>
          <a:bodyPr/>
          <a:lstStyle/>
          <a:p>
            <a:fld id="{BC5F1436-DD76-4EC6-88B1-76B407B53972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C9B5105-BAA9-B945-DA56-F3FF8E2D99B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161" y="736657"/>
            <a:ext cx="11631219" cy="5218660"/>
          </a:xfrm>
        </p:spPr>
        <p:txBody>
          <a:bodyPr>
            <a:normAutofit/>
          </a:bodyPr>
          <a:lstStyle/>
          <a:p>
            <a:r>
              <a:rPr lang="en-US" altLang="ko-KR" sz="2400" dirty="0"/>
              <a:t>N2SF </a:t>
            </a:r>
            <a:r>
              <a:rPr lang="ko-KR" altLang="en-US" sz="2400" dirty="0"/>
              <a:t>수준의 국내외 연구회 롤 모델</a:t>
            </a:r>
            <a:r>
              <a:rPr lang="en-US" altLang="ko-KR" sz="2400" dirty="0"/>
              <a:t>?</a:t>
            </a:r>
          </a:p>
          <a:p>
            <a:endParaRPr lang="ko-KR" altLang="en-US" sz="300" dirty="0"/>
          </a:p>
          <a:p>
            <a:r>
              <a:rPr lang="ko-KR" altLang="en-US" sz="2400" dirty="0"/>
              <a:t>최대한 많은 의견을 수렴하여 </a:t>
            </a:r>
            <a:r>
              <a:rPr lang="en-US" altLang="ko-KR" sz="2400" dirty="0"/>
              <a:t>5</a:t>
            </a:r>
            <a:r>
              <a:rPr lang="ko-KR" altLang="en-US" sz="2400" dirty="0"/>
              <a:t>월 말 방향 설정 후 개선</a:t>
            </a:r>
            <a:endParaRPr lang="en-US" altLang="ko-KR" sz="2400" dirty="0"/>
          </a:p>
          <a:p>
            <a:endParaRPr lang="ko-KR" altLang="en-US" sz="300" dirty="0"/>
          </a:p>
          <a:p>
            <a:r>
              <a:rPr lang="ko-KR" altLang="en-US" sz="2400" dirty="0"/>
              <a:t>사이버안보학회</a:t>
            </a:r>
            <a:r>
              <a:rPr lang="en-US" altLang="ko-KR" sz="2400" dirty="0"/>
              <a:t>, </a:t>
            </a:r>
            <a:r>
              <a:rPr lang="ko-KR" altLang="en-US" sz="2400" dirty="0"/>
              <a:t>기술정책연구위원회</a:t>
            </a:r>
            <a:r>
              <a:rPr lang="en-US" altLang="ko-KR" sz="2400" dirty="0"/>
              <a:t>, AI </a:t>
            </a:r>
            <a:r>
              <a:rPr lang="ko-KR" altLang="en-US" sz="2400" dirty="0"/>
              <a:t>보안연구위원회</a:t>
            </a:r>
            <a:r>
              <a:rPr lang="en-US" altLang="ko-KR" sz="2400" dirty="0"/>
              <a:t>, </a:t>
            </a:r>
            <a:r>
              <a:rPr lang="ko-KR" altLang="en-US" sz="2400" dirty="0"/>
              <a:t>사이버위협대응연구회</a:t>
            </a:r>
            <a:r>
              <a:rPr lang="en-US" altLang="ko-KR" sz="2400" dirty="0"/>
              <a:t>,</a:t>
            </a:r>
          </a:p>
          <a:p>
            <a:pPr marL="0" indent="0">
              <a:buNone/>
            </a:pPr>
            <a:r>
              <a:rPr lang="en-US" altLang="ko-KR" sz="2400" dirty="0"/>
              <a:t>  </a:t>
            </a:r>
            <a:r>
              <a:rPr lang="ko-KR" altLang="en-US" sz="2400" dirty="0"/>
              <a:t>사이버보안 평가연구회 관계를 고려 </a:t>
            </a:r>
            <a:endParaRPr lang="en-US" altLang="ko-KR" sz="2400" dirty="0"/>
          </a:p>
          <a:p>
            <a:pPr marL="0" indent="0">
              <a:buNone/>
            </a:pPr>
            <a:endParaRPr lang="en-US" altLang="ko-KR" sz="300" dirty="0"/>
          </a:p>
          <a:p>
            <a:r>
              <a:rPr lang="ko-KR" altLang="en-US" sz="2400" dirty="0"/>
              <a:t>연구회 운영 방향</a:t>
            </a:r>
            <a:r>
              <a:rPr lang="en-US" altLang="ko-KR" sz="2400" dirty="0"/>
              <a:t>, </a:t>
            </a:r>
            <a:r>
              <a:rPr lang="ko-KR" altLang="en-US" sz="2400" dirty="0"/>
              <a:t>연구회 조직</a:t>
            </a:r>
            <a:r>
              <a:rPr lang="en-US" altLang="ko-KR" sz="2400" dirty="0"/>
              <a:t>, </a:t>
            </a:r>
            <a:r>
              <a:rPr lang="ko-KR" altLang="en-US" sz="2400" dirty="0"/>
              <a:t>학술활동계획</a:t>
            </a:r>
            <a:r>
              <a:rPr lang="en-US" altLang="ko-KR" sz="2400" dirty="0"/>
              <a:t>, </a:t>
            </a:r>
            <a:r>
              <a:rPr lang="ko-KR" altLang="en-US" sz="2400" dirty="0"/>
              <a:t>상호협력방안</a:t>
            </a:r>
            <a:r>
              <a:rPr lang="en-US" altLang="ko-KR" sz="2400" dirty="0"/>
              <a:t>, </a:t>
            </a:r>
            <a:r>
              <a:rPr lang="ko-KR" altLang="en-US" sz="2400" dirty="0"/>
              <a:t>성과공유</a:t>
            </a:r>
            <a:r>
              <a:rPr lang="en-US" altLang="ko-KR" sz="2400" dirty="0"/>
              <a:t>, </a:t>
            </a:r>
            <a:r>
              <a:rPr lang="ko-KR" altLang="en-US" sz="2400" dirty="0"/>
              <a:t>재정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53187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2B75F9-0843-A652-11D8-80B0BF76C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비전 및 전략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EA5A7D9E-6082-4483-B69E-3A94F27E2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14</a:t>
            </a:fld>
            <a:endParaRPr lang="ko-KR" altLang="en-US" dirty="0"/>
          </a:p>
        </p:txBody>
      </p:sp>
      <p:sp>
        <p:nvSpPr>
          <p:cNvPr id="4" name="모서리가 둥근 직사각형 3">
            <a:extLst>
              <a:ext uri="{FF2B5EF4-FFF2-40B4-BE49-F238E27FC236}">
                <a16:creationId xmlns:a16="http://schemas.microsoft.com/office/drawing/2014/main" id="{92702D56-E3F3-9FE1-A66D-D0CE0A7E6D27}"/>
              </a:ext>
            </a:extLst>
          </p:cNvPr>
          <p:cNvSpPr/>
          <p:nvPr/>
        </p:nvSpPr>
        <p:spPr>
          <a:xfrm>
            <a:off x="971731" y="975569"/>
            <a:ext cx="10248539" cy="8092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dirty="0">
                <a:solidFill>
                  <a:schemeClr val="tx1"/>
                </a:solidFill>
              </a:rPr>
              <a:t>키워드</a:t>
            </a:r>
            <a:r>
              <a:rPr kumimoji="1" lang="en-US" altLang="ko-KR" dirty="0">
                <a:solidFill>
                  <a:schemeClr val="tx1"/>
                </a:solidFill>
              </a:rPr>
              <a:t>: N2SF, </a:t>
            </a:r>
            <a:r>
              <a:rPr kumimoji="1" lang="ko-KR" altLang="en-US" dirty="0">
                <a:solidFill>
                  <a:schemeClr val="tx1"/>
                </a:solidFill>
              </a:rPr>
              <a:t>집단지성</a:t>
            </a:r>
            <a:r>
              <a:rPr kumimoji="1" lang="en-US" altLang="ko-KR" dirty="0">
                <a:solidFill>
                  <a:schemeClr val="tx1"/>
                </a:solidFill>
              </a:rPr>
              <a:t>, </a:t>
            </a:r>
            <a:r>
              <a:rPr kumimoji="1" lang="ko-KR" altLang="en-US" dirty="0">
                <a:solidFill>
                  <a:schemeClr val="tx1"/>
                </a:solidFill>
              </a:rPr>
              <a:t>가치</a:t>
            </a:r>
            <a:r>
              <a:rPr kumimoji="1" lang="en-US" altLang="ko-KR" dirty="0">
                <a:solidFill>
                  <a:schemeClr val="tx1"/>
                </a:solidFill>
              </a:rPr>
              <a:t>, </a:t>
            </a:r>
            <a:r>
              <a:rPr kumimoji="1" lang="ko-KR" altLang="en-US" dirty="0">
                <a:solidFill>
                  <a:schemeClr val="tx1"/>
                </a:solidFill>
              </a:rPr>
              <a:t>연결</a:t>
            </a:r>
            <a:r>
              <a:rPr kumimoji="1" lang="en-US" altLang="ko-KR" dirty="0">
                <a:solidFill>
                  <a:schemeClr val="tx1"/>
                </a:solidFill>
              </a:rPr>
              <a:t>, </a:t>
            </a:r>
            <a:r>
              <a:rPr kumimoji="1" lang="ko-KR" altLang="en-US" dirty="0">
                <a:solidFill>
                  <a:schemeClr val="tx1"/>
                </a:solidFill>
              </a:rPr>
              <a:t>미래</a:t>
            </a:r>
            <a:r>
              <a:rPr kumimoji="1" lang="en-US" altLang="ko-KR" dirty="0">
                <a:solidFill>
                  <a:schemeClr val="tx1"/>
                </a:solidFill>
              </a:rPr>
              <a:t>, </a:t>
            </a:r>
            <a:r>
              <a:rPr kumimoji="1" lang="ko-KR" altLang="en-US" dirty="0">
                <a:solidFill>
                  <a:schemeClr val="tx1"/>
                </a:solidFill>
              </a:rPr>
              <a:t>혁신</a:t>
            </a:r>
            <a:r>
              <a:rPr kumimoji="1" lang="en-US" altLang="ko-KR" dirty="0">
                <a:solidFill>
                  <a:schemeClr val="tx1"/>
                </a:solidFill>
              </a:rPr>
              <a:t>, </a:t>
            </a:r>
            <a:r>
              <a:rPr kumimoji="1" lang="ko-KR" altLang="en-US" dirty="0">
                <a:solidFill>
                  <a:schemeClr val="tx1"/>
                </a:solidFill>
              </a:rPr>
              <a:t>상생 </a:t>
            </a:r>
            <a:r>
              <a:rPr kumimoji="1" lang="en-US" altLang="ko-KR" dirty="0">
                <a:solidFill>
                  <a:schemeClr val="tx1"/>
                </a:solidFill>
              </a:rPr>
              <a:t>… </a:t>
            </a:r>
            <a:endParaRPr kumimoji="1" lang="ko-KR" altLang="en-US" dirty="0">
              <a:solidFill>
                <a:schemeClr val="tx1"/>
              </a:solidFill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322A03E-C11B-74F9-42A4-90EE9E083B34}"/>
              </a:ext>
            </a:extLst>
          </p:cNvPr>
          <p:cNvSpPr/>
          <p:nvPr/>
        </p:nvSpPr>
        <p:spPr>
          <a:xfrm>
            <a:off x="468810" y="848184"/>
            <a:ext cx="1005840" cy="43891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/>
              <a:t>비전</a:t>
            </a:r>
          </a:p>
        </p:txBody>
      </p:sp>
      <p:sp>
        <p:nvSpPr>
          <p:cNvPr id="9" name="모서리가 둥근 직사각형 8">
            <a:extLst>
              <a:ext uri="{FF2B5EF4-FFF2-40B4-BE49-F238E27FC236}">
                <a16:creationId xmlns:a16="http://schemas.microsoft.com/office/drawing/2014/main" id="{9027DB6B-84B8-E1B3-3E6A-8E5F1EAEA10D}"/>
              </a:ext>
            </a:extLst>
          </p:cNvPr>
          <p:cNvSpPr/>
          <p:nvPr/>
        </p:nvSpPr>
        <p:spPr>
          <a:xfrm>
            <a:off x="971731" y="2118569"/>
            <a:ext cx="10248539" cy="8092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" altLang="ko-KR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N²SF</a:t>
            </a:r>
            <a:r>
              <a:rPr lang="ko-KR" altLang="en-US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의 지속적인 개선을 위한 양질의 정보생산</a:t>
            </a:r>
            <a:endParaRPr kumimoji="1"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5EB3529-1410-9A01-996A-E10229D6C12D}"/>
              </a:ext>
            </a:extLst>
          </p:cNvPr>
          <p:cNvSpPr/>
          <p:nvPr/>
        </p:nvSpPr>
        <p:spPr>
          <a:xfrm>
            <a:off x="468810" y="1991184"/>
            <a:ext cx="1005840" cy="43891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/>
              <a:t>목표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5519F693-4322-2817-8F10-58BCABC6ECAF}"/>
              </a:ext>
            </a:extLst>
          </p:cNvPr>
          <p:cNvGrpSpPr/>
          <p:nvPr/>
        </p:nvGrpSpPr>
        <p:grpSpPr>
          <a:xfrm>
            <a:off x="1594631" y="3631322"/>
            <a:ext cx="2202890" cy="1957447"/>
            <a:chOff x="1447488" y="3757447"/>
            <a:chExt cx="2202890" cy="1957447"/>
          </a:xfrm>
        </p:grpSpPr>
        <p:sp>
          <p:nvSpPr>
            <p:cNvPr id="12" name="모서리가 둥근 직사각형 11">
              <a:extLst>
                <a:ext uri="{FF2B5EF4-FFF2-40B4-BE49-F238E27FC236}">
                  <a16:creationId xmlns:a16="http://schemas.microsoft.com/office/drawing/2014/main" id="{DE7CE143-5A2D-9EBF-CAA4-567049DCC8FA}"/>
                </a:ext>
              </a:extLst>
            </p:cNvPr>
            <p:cNvSpPr/>
            <p:nvPr/>
          </p:nvSpPr>
          <p:spPr>
            <a:xfrm>
              <a:off x="1447488" y="3757447"/>
              <a:ext cx="2202890" cy="567559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/>
            <a:lstStyle/>
            <a:p>
              <a:pPr algn="ctr"/>
              <a:r>
                <a:rPr kumimoji="1" lang="ko-KR" altLang="en-US" sz="1600" b="1" dirty="0">
                  <a:solidFill>
                    <a:schemeClr val="bg1"/>
                  </a:solidFill>
                </a:rPr>
                <a:t>기술 고도화</a:t>
              </a: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5F025DBA-070E-6DCA-62B7-6406D46E4FD2}"/>
                </a:ext>
              </a:extLst>
            </p:cNvPr>
            <p:cNvSpPr/>
            <p:nvPr/>
          </p:nvSpPr>
          <p:spPr>
            <a:xfrm>
              <a:off x="1447488" y="4224422"/>
              <a:ext cx="2202890" cy="149047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" altLang="ko-KR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N²SF </a:t>
              </a: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보안 가이드라인의 기술 기준 체계 정립</a:t>
              </a:r>
              <a:endParaRPr lang="en-US" altLang="ko-KR" sz="1400" b="0" i="0" u="none" strike="noStrike" dirty="0">
                <a:solidFill>
                  <a:srgbClr val="000000"/>
                </a:solidFill>
                <a:effectLst/>
                <a:latin typeface="-webkit-standard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400" b="0" i="0" u="none" strike="noStrike" spc="-60" dirty="0">
                  <a:solidFill>
                    <a:srgbClr val="000000"/>
                  </a:solidFill>
                  <a:effectLst/>
                  <a:latin typeface="-webkit-standard"/>
                </a:rPr>
                <a:t>실증 기반 기술 개선 방안</a:t>
              </a: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 도출</a:t>
              </a:r>
              <a:endParaRPr kumimoji="1" lang="ko-KR" altLang="en-US" sz="1400" dirty="0"/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4F375DEB-EB38-76CD-1764-8355F7623F84}"/>
              </a:ext>
            </a:extLst>
          </p:cNvPr>
          <p:cNvGrpSpPr/>
          <p:nvPr/>
        </p:nvGrpSpPr>
        <p:grpSpPr>
          <a:xfrm>
            <a:off x="4003032" y="3631322"/>
            <a:ext cx="2202890" cy="1957447"/>
            <a:chOff x="3904937" y="3757447"/>
            <a:chExt cx="2202890" cy="1957447"/>
          </a:xfrm>
        </p:grpSpPr>
        <p:sp>
          <p:nvSpPr>
            <p:cNvPr id="15" name="모서리가 둥근 직사각형 14">
              <a:extLst>
                <a:ext uri="{FF2B5EF4-FFF2-40B4-BE49-F238E27FC236}">
                  <a16:creationId xmlns:a16="http://schemas.microsoft.com/office/drawing/2014/main" id="{944622ED-9EC7-B4BA-01CE-D627D5305785}"/>
                </a:ext>
              </a:extLst>
            </p:cNvPr>
            <p:cNvSpPr/>
            <p:nvPr/>
          </p:nvSpPr>
          <p:spPr>
            <a:xfrm>
              <a:off x="3904937" y="3757447"/>
              <a:ext cx="2202890" cy="567559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/>
            <a:lstStyle/>
            <a:p>
              <a:pPr algn="ctr"/>
              <a:r>
                <a:rPr kumimoji="1" lang="ko-KR" altLang="en-US" sz="1600" b="1" dirty="0">
                  <a:solidFill>
                    <a:schemeClr val="bg1"/>
                  </a:solidFill>
                </a:rPr>
                <a:t>정책 연계 가능성</a:t>
              </a: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34F8E1AE-EFAE-E8C5-A66D-FE5231E999AA}"/>
                </a:ext>
              </a:extLst>
            </p:cNvPr>
            <p:cNvSpPr/>
            <p:nvPr/>
          </p:nvSpPr>
          <p:spPr>
            <a:xfrm>
              <a:off x="3904937" y="4224422"/>
              <a:ext cx="2202890" cy="149047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400" b="0" i="0" u="none" strike="noStrike" spc="-60" dirty="0">
                  <a:solidFill>
                    <a:srgbClr val="000000"/>
                  </a:solidFill>
                  <a:effectLst/>
                  <a:latin typeface="-webkit-standard"/>
                </a:rPr>
                <a:t>국가 정보보호 정책과의</a:t>
              </a: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 정합성</a:t>
              </a:r>
              <a:endParaRPr lang="en-US" altLang="ko-KR" sz="1400" b="0" i="0" u="none" strike="noStrike" dirty="0">
                <a:solidFill>
                  <a:srgbClr val="000000"/>
                </a:solidFill>
                <a:effectLst/>
                <a:latin typeface="-webkit-standard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적용 대상기관의 </a:t>
              </a:r>
              <a:endParaRPr lang="en-US" altLang="ko-KR" sz="1400" b="0" i="0" u="none" strike="noStrike" dirty="0">
                <a:solidFill>
                  <a:srgbClr val="000000"/>
                </a:solidFill>
                <a:effectLst/>
                <a:latin typeface="-webkit-standard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>
                  <a:solidFill>
                    <a:srgbClr val="000000"/>
                  </a:solidFill>
                  <a:latin typeface="-webkit-standard"/>
                </a:rPr>
                <a:t>    </a:t>
              </a: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상황을 고려한 연구</a:t>
              </a:r>
              <a:endParaRPr kumimoji="1" lang="ko-KR" altLang="en-US" sz="1400" dirty="0"/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30DB6504-06DC-5941-7019-F985F56BBCB2}"/>
              </a:ext>
            </a:extLst>
          </p:cNvPr>
          <p:cNvGrpSpPr/>
          <p:nvPr/>
        </p:nvGrpSpPr>
        <p:grpSpPr>
          <a:xfrm>
            <a:off x="6411433" y="3631322"/>
            <a:ext cx="2202890" cy="1957447"/>
            <a:chOff x="6362386" y="3757447"/>
            <a:chExt cx="2202890" cy="1957447"/>
          </a:xfrm>
        </p:grpSpPr>
        <p:sp>
          <p:nvSpPr>
            <p:cNvPr id="18" name="모서리가 둥근 직사각형 17">
              <a:extLst>
                <a:ext uri="{FF2B5EF4-FFF2-40B4-BE49-F238E27FC236}">
                  <a16:creationId xmlns:a16="http://schemas.microsoft.com/office/drawing/2014/main" id="{D0360D1B-8218-902F-F4D2-A77EE00C6F2F}"/>
                </a:ext>
              </a:extLst>
            </p:cNvPr>
            <p:cNvSpPr/>
            <p:nvPr/>
          </p:nvSpPr>
          <p:spPr>
            <a:xfrm>
              <a:off x="6362386" y="3757447"/>
              <a:ext cx="2202890" cy="567559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/>
            <a:lstStyle/>
            <a:p>
              <a:pPr algn="ctr"/>
              <a:r>
                <a:rPr kumimoji="1" lang="ko-KR" altLang="en-US" sz="1600" b="1" dirty="0">
                  <a:solidFill>
                    <a:schemeClr val="bg1"/>
                  </a:solidFill>
                </a:rPr>
                <a:t>실증 및 적용 확대</a:t>
              </a: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DFF3435-EEAC-3B2D-0092-DBBB51F663E8}"/>
                </a:ext>
              </a:extLst>
            </p:cNvPr>
            <p:cNvSpPr/>
            <p:nvPr/>
          </p:nvSpPr>
          <p:spPr>
            <a:xfrm>
              <a:off x="6362386" y="4224422"/>
              <a:ext cx="2202890" cy="149047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주요 공공기관 중심의 </a:t>
              </a:r>
              <a:r>
                <a:rPr lang="ko-KR" altLang="en-US" sz="1400" b="0" i="0" u="none" strike="noStrike" spc="-70" dirty="0">
                  <a:solidFill>
                    <a:srgbClr val="000000"/>
                  </a:solidFill>
                  <a:effectLst/>
                  <a:latin typeface="-webkit-standard"/>
                </a:rPr>
                <a:t>실증과 피드백 체계 구축</a:t>
              </a:r>
              <a:endParaRPr lang="en-US" altLang="ko-KR" sz="1400" b="0" i="0" u="none" strike="noStrike" spc="-70" dirty="0">
                <a:solidFill>
                  <a:srgbClr val="000000"/>
                </a:solidFill>
                <a:effectLst/>
                <a:latin typeface="-webkit-standard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실무 적용 사례 축적</a:t>
              </a:r>
              <a:endParaRPr kumimoji="1" lang="ko-KR" altLang="en-US" sz="1400" dirty="0"/>
            </a:p>
          </p:txBody>
        </p: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9D5461DE-BC6E-3F15-8E63-C8F97A344882}"/>
              </a:ext>
            </a:extLst>
          </p:cNvPr>
          <p:cNvGrpSpPr/>
          <p:nvPr/>
        </p:nvGrpSpPr>
        <p:grpSpPr>
          <a:xfrm>
            <a:off x="8819834" y="3631322"/>
            <a:ext cx="2202890" cy="1957447"/>
            <a:chOff x="8819834" y="3757447"/>
            <a:chExt cx="2202890" cy="1957447"/>
          </a:xfrm>
        </p:grpSpPr>
        <p:sp>
          <p:nvSpPr>
            <p:cNvPr id="21" name="모서리가 둥근 직사각형 20">
              <a:extLst>
                <a:ext uri="{FF2B5EF4-FFF2-40B4-BE49-F238E27FC236}">
                  <a16:creationId xmlns:a16="http://schemas.microsoft.com/office/drawing/2014/main" id="{70663309-8512-1E87-67EC-3E2FC9B81F7B}"/>
                </a:ext>
              </a:extLst>
            </p:cNvPr>
            <p:cNvSpPr/>
            <p:nvPr/>
          </p:nvSpPr>
          <p:spPr>
            <a:xfrm>
              <a:off x="8819834" y="3757447"/>
              <a:ext cx="2202890" cy="567559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rtlCol="0" anchor="ctr"/>
            <a:lstStyle/>
            <a:p>
              <a:pPr algn="ctr"/>
              <a:r>
                <a:rPr kumimoji="1" lang="ko-KR" altLang="en-US" sz="1600" b="1" dirty="0">
                  <a:solidFill>
                    <a:schemeClr val="bg1"/>
                  </a:solidFill>
                </a:rPr>
                <a:t>협력 생태계 조성</a:t>
              </a:r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E63CF833-DA24-E813-FC57-18B8BE768BBA}"/>
                </a:ext>
              </a:extLst>
            </p:cNvPr>
            <p:cNvSpPr/>
            <p:nvPr/>
          </p:nvSpPr>
          <p:spPr>
            <a:xfrm>
              <a:off x="8819834" y="4224422"/>
              <a:ext cx="2202890" cy="149047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산</a:t>
              </a:r>
              <a:r>
                <a:rPr lang="en-US" altLang="ko-KR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·</a:t>
              </a: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학</a:t>
              </a:r>
              <a:r>
                <a:rPr lang="en-US" altLang="ko-KR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·</a:t>
              </a: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연</a:t>
              </a:r>
              <a:r>
                <a:rPr lang="en-US" altLang="ko-KR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·</a:t>
              </a: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관 전문가 중심 연구회 운영</a:t>
              </a:r>
              <a:endParaRPr lang="en-US" altLang="ko-KR" sz="1400" b="0" i="0" u="none" strike="noStrike" dirty="0">
                <a:solidFill>
                  <a:srgbClr val="000000"/>
                </a:solidFill>
                <a:effectLst/>
                <a:latin typeface="-webkit-standard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기술</a:t>
              </a:r>
              <a:r>
                <a:rPr lang="en-US" altLang="ko-KR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·</a:t>
              </a: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정책</a:t>
              </a:r>
              <a:r>
                <a:rPr lang="en-US" altLang="ko-KR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·</a:t>
              </a:r>
              <a:r>
                <a:rPr lang="ko-KR" altLang="en-US" sz="1400" b="0" i="0" u="none" strike="noStrike" dirty="0">
                  <a:solidFill>
                    <a:srgbClr val="000000"/>
                  </a:solidFill>
                  <a:effectLst/>
                  <a:latin typeface="-webkit-standard"/>
                </a:rPr>
                <a:t>법제도 협력기반 확대</a:t>
              </a:r>
              <a:endParaRPr kumimoji="1" lang="ko-KR" altLang="en-US" sz="1400" dirty="0"/>
            </a:p>
          </p:txBody>
        </p:sp>
      </p:grpSp>
      <p:sp>
        <p:nvSpPr>
          <p:cNvPr id="24" name="모서리가 둥근 직사각형 23">
            <a:extLst>
              <a:ext uri="{FF2B5EF4-FFF2-40B4-BE49-F238E27FC236}">
                <a16:creationId xmlns:a16="http://schemas.microsoft.com/office/drawing/2014/main" id="{A5CE3A46-2723-D322-5CA3-FA4C7BF5DF5C}"/>
              </a:ext>
            </a:extLst>
          </p:cNvPr>
          <p:cNvSpPr/>
          <p:nvPr/>
        </p:nvSpPr>
        <p:spPr>
          <a:xfrm>
            <a:off x="971731" y="3319797"/>
            <a:ext cx="10248539" cy="2608038"/>
          </a:xfrm>
          <a:prstGeom prst="roundRect">
            <a:avLst>
              <a:gd name="adj" fmla="val 4351"/>
            </a:avLst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>
              <a:solidFill>
                <a:schemeClr val="tx1"/>
              </a:solidFill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3CA5E7B-3C2F-5576-2631-27D8C5EB1B28}"/>
              </a:ext>
            </a:extLst>
          </p:cNvPr>
          <p:cNvSpPr/>
          <p:nvPr/>
        </p:nvSpPr>
        <p:spPr>
          <a:xfrm>
            <a:off x="468810" y="3192411"/>
            <a:ext cx="1005840" cy="43891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b="1" dirty="0"/>
              <a:t>전략</a:t>
            </a:r>
          </a:p>
        </p:txBody>
      </p:sp>
    </p:spTree>
    <p:extLst>
      <p:ext uri="{BB962C8B-B14F-4D97-AF65-F5344CB8AC3E}">
        <p14:creationId xmlns:p14="http://schemas.microsoft.com/office/powerpoint/2010/main" val="24332324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A6EBCE-920C-B2B4-5AB4-F22FC951C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추진 과제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4A10A34-25B7-E4D6-F1BB-D44C76700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15</a:t>
            </a:fld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719A40A5-871C-5AFA-6C07-5770AC63E3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694647"/>
              </p:ext>
            </p:extLst>
          </p:nvPr>
        </p:nvGraphicFramePr>
        <p:xfrm>
          <a:off x="893378" y="992016"/>
          <a:ext cx="10405244" cy="4130562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790272">
                  <a:extLst>
                    <a:ext uri="{9D8B030D-6E8A-4147-A177-3AD203B41FA5}">
                      <a16:colId xmlns:a16="http://schemas.microsoft.com/office/drawing/2014/main" val="2022880830"/>
                    </a:ext>
                  </a:extLst>
                </a:gridCol>
                <a:gridCol w="4247711">
                  <a:extLst>
                    <a:ext uri="{9D8B030D-6E8A-4147-A177-3AD203B41FA5}">
                      <a16:colId xmlns:a16="http://schemas.microsoft.com/office/drawing/2014/main" val="2717223042"/>
                    </a:ext>
                  </a:extLst>
                </a:gridCol>
                <a:gridCol w="5367261">
                  <a:extLst>
                    <a:ext uri="{9D8B030D-6E8A-4147-A177-3AD203B41FA5}">
                      <a16:colId xmlns:a16="http://schemas.microsoft.com/office/drawing/2014/main" val="4106027992"/>
                    </a:ext>
                  </a:extLst>
                </a:gridCol>
              </a:tblGrid>
              <a:tr h="6884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구분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추진 과제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주요 내용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40256824"/>
                  </a:ext>
                </a:extLst>
              </a:tr>
              <a:tr h="6884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보안 가이드라인 기술적 고도화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Wingdings" pitchFamily="2" charset="2"/>
                        <a:buChar char="§"/>
                      </a:pP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초안</a:t>
                      </a:r>
                      <a:r>
                        <a:rPr lang="en-US" altLang="ko-K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" altLang="ko-K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Draft)</a:t>
                      </a: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 기술 요구사항 정교화</a:t>
                      </a:r>
                      <a:endParaRPr lang="en-US" altLang="ko-KR" sz="16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latinLnBrk="1">
                        <a:buFont typeface="Wingdings" pitchFamily="2" charset="2"/>
                        <a:buChar char="§"/>
                      </a:pP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실증 결과 기반 구조 보완</a:t>
                      </a:r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98980710"/>
                  </a:ext>
                </a:extLst>
              </a:tr>
              <a:tr h="6884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정책</a:t>
                      </a:r>
                      <a:r>
                        <a:rPr lang="en-US" altLang="ko-K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제도적 연계 방안 마련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1" hangingPunct="1">
                        <a:buFont typeface="Wingdings" pitchFamily="2" charset="2"/>
                        <a:buChar char="§"/>
                      </a:pP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정보보호 정책과 제도 개선 의견 수렴</a:t>
                      </a:r>
                      <a:endParaRPr lang="en-US" altLang="ko-KR" sz="16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 defTabSz="914400" rtl="0" eaLnBrk="1" latinLnBrk="1" hangingPunct="1">
                        <a:buFont typeface="Wingdings" pitchFamily="2" charset="2"/>
                        <a:buChar char="§"/>
                      </a:pP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 유형별 차별화된 정책 적용 방안 연구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0522302"/>
                  </a:ext>
                </a:extLst>
              </a:tr>
              <a:tr h="6884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3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" altLang="ko-K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N²SF </a:t>
                      </a: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실증 및 평가 프레임워크 운영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1" hangingPunct="1">
                        <a:buFont typeface="Wingdings" pitchFamily="2" charset="2"/>
                        <a:buChar char="§"/>
                      </a:pP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정보서비스 유형별 적용 실증 수행</a:t>
                      </a:r>
                      <a:endParaRPr lang="en-US" altLang="ko-KR" sz="16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 defTabSz="914400" rtl="0" eaLnBrk="1" latinLnBrk="1" hangingPunct="1">
                        <a:buFont typeface="Wingdings" pitchFamily="2" charset="2"/>
                        <a:buChar char="§"/>
                      </a:pP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평가 피드백 반영을 통한 개선 방안 마련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3131859"/>
                  </a:ext>
                </a:extLst>
              </a:tr>
              <a:tr h="6884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연구회 운영 체계 확립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1" hangingPunct="1">
                        <a:buFont typeface="Wingdings" pitchFamily="2" charset="2"/>
                        <a:buChar char="§"/>
                      </a:pP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워킹 그룹 구성 및 활동 로드맵 수립</a:t>
                      </a:r>
                      <a:endParaRPr lang="en-US" altLang="ko-KR" sz="16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 defTabSz="914400" rtl="0" eaLnBrk="1" latinLnBrk="1" hangingPunct="1">
                        <a:buFont typeface="Wingdings" pitchFamily="2" charset="2"/>
                        <a:buChar char="§"/>
                      </a:pP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정기 세미나</a:t>
                      </a:r>
                      <a:r>
                        <a:rPr lang="en-US" altLang="ko-K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워크샵</a:t>
                      </a:r>
                      <a:r>
                        <a:rPr lang="en-US" altLang="ko-K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포럼 운영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78260350"/>
                  </a:ext>
                </a:extLst>
              </a:tr>
              <a:tr h="6884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5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민관 협력 기반 강화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1" hangingPunct="1">
                        <a:buFont typeface="Wingdings" pitchFamily="2" charset="2"/>
                        <a:buChar char="§"/>
                      </a:pP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기업</a:t>
                      </a:r>
                      <a:r>
                        <a:rPr lang="en-US" altLang="ko-K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</a:t>
                      </a:r>
                      <a:r>
                        <a:rPr lang="en-US" altLang="ko-K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학계의 실무 참여 확대</a:t>
                      </a:r>
                      <a:endParaRPr lang="en-US" altLang="ko-KR" sz="16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 defTabSz="914400" rtl="0" eaLnBrk="1" latinLnBrk="1" hangingPunct="1">
                        <a:buFont typeface="Wingdings" pitchFamily="2" charset="2"/>
                        <a:buChar char="§"/>
                      </a:pP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공공</a:t>
                      </a:r>
                      <a:r>
                        <a:rPr lang="en-US" altLang="ko-K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민간간 상호검증 체계 수립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1158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16515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55FA1F-4466-0B00-088D-80B5FA71B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3C8A80E-8CAB-01DD-619B-6AAA496C9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학술 활동 </a:t>
            </a:r>
            <a:r>
              <a:rPr kumimoji="1" lang="en-US" altLang="ko-KR" dirty="0"/>
              <a:t>:</a:t>
            </a:r>
            <a:r>
              <a:rPr kumimoji="1" lang="ko-KR" altLang="en-US" dirty="0"/>
              <a:t> 세미나</a:t>
            </a:r>
            <a:r>
              <a:rPr kumimoji="1" lang="en-US" altLang="ko-KR" dirty="0"/>
              <a:t>, </a:t>
            </a:r>
            <a:r>
              <a:rPr kumimoji="1" lang="ko-KR" altLang="en-US" dirty="0"/>
              <a:t>워크샵</a:t>
            </a:r>
            <a:r>
              <a:rPr kumimoji="1" lang="en-US" altLang="ko-KR" dirty="0"/>
              <a:t>, </a:t>
            </a:r>
            <a:r>
              <a:rPr kumimoji="1" lang="ko-KR" altLang="en-US" dirty="0"/>
              <a:t>포럼 운영 계획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1E5CBCF-63DF-137B-07EC-C7D377437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16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6E16A3-A171-EE92-1222-13BAF2C94D52}"/>
              </a:ext>
            </a:extLst>
          </p:cNvPr>
          <p:cNvSpPr txBox="1"/>
          <p:nvPr/>
        </p:nvSpPr>
        <p:spPr>
          <a:xfrm>
            <a:off x="3987687" y="910022"/>
            <a:ext cx="4139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2000" dirty="0">
                <a:solidFill>
                  <a:schemeClr val="accent1"/>
                </a:solidFill>
              </a:rPr>
              <a:t>"</a:t>
            </a:r>
            <a:r>
              <a:rPr lang="ko-KR" altLang="en-US" sz="2400" b="1" i="0" u="none" strike="noStrike" dirty="0">
                <a:solidFill>
                  <a:schemeClr val="accent1"/>
                </a:solidFill>
                <a:effectLst/>
                <a:latin typeface="-webkit-standard"/>
              </a:rPr>
              <a:t>소통</a:t>
            </a:r>
            <a:r>
              <a:rPr lang="ko-KR" altLang="en-US" sz="2000" b="0" i="0" u="none" strike="noStrike" dirty="0">
                <a:solidFill>
                  <a:schemeClr val="accent1"/>
                </a:solidFill>
                <a:effectLst/>
                <a:latin typeface="-webkit-standard"/>
              </a:rPr>
              <a:t>하는 </a:t>
            </a:r>
            <a:r>
              <a:rPr lang="ko-KR" altLang="en-US" sz="2400" b="1" i="0" u="none" strike="noStrike" dirty="0">
                <a:solidFill>
                  <a:schemeClr val="accent1"/>
                </a:solidFill>
                <a:effectLst/>
                <a:latin typeface="-webkit-standard"/>
              </a:rPr>
              <a:t>보안</a:t>
            </a:r>
            <a:r>
              <a:rPr lang="en-US" altLang="ko-KR" sz="2000" b="0" i="0" u="none" strike="noStrike" dirty="0">
                <a:solidFill>
                  <a:schemeClr val="accent1"/>
                </a:solidFill>
                <a:effectLst/>
                <a:latin typeface="-webkit-standard"/>
              </a:rPr>
              <a:t>, </a:t>
            </a:r>
            <a:r>
              <a:rPr lang="ko-KR" altLang="en-US" sz="2400" b="1" i="0" u="none" strike="noStrike" dirty="0">
                <a:solidFill>
                  <a:schemeClr val="accent1"/>
                </a:solidFill>
                <a:effectLst/>
                <a:latin typeface="-webkit-standard"/>
              </a:rPr>
              <a:t>함께</a:t>
            </a:r>
            <a:r>
              <a:rPr lang="ko-KR" altLang="en-US" sz="2000" b="0" i="0" u="none" strike="noStrike" dirty="0">
                <a:solidFill>
                  <a:schemeClr val="accent1"/>
                </a:solidFill>
                <a:effectLst/>
                <a:latin typeface="-webkit-standard"/>
              </a:rPr>
              <a:t> 여는 </a:t>
            </a:r>
            <a:r>
              <a:rPr lang="en" altLang="ko-KR" sz="2400" b="1" i="0" u="none" strike="noStrike" dirty="0">
                <a:solidFill>
                  <a:schemeClr val="accent1"/>
                </a:solidFill>
                <a:effectLst/>
                <a:latin typeface="-webkit-standard"/>
              </a:rPr>
              <a:t>N²SF</a:t>
            </a:r>
            <a:r>
              <a:rPr kumimoji="1" lang="en-US" altLang="ko-KR" sz="2000" dirty="0">
                <a:solidFill>
                  <a:schemeClr val="accent1"/>
                </a:solidFill>
              </a:rPr>
              <a:t>"</a:t>
            </a:r>
            <a:endParaRPr kumimoji="1" lang="ko-KR" altLang="en-US" sz="2000" dirty="0">
              <a:solidFill>
                <a:schemeClr val="accent1"/>
              </a:solidFill>
            </a:endParaRP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8B9D6849-3735-F722-B05A-37A341BFCABA}"/>
              </a:ext>
            </a:extLst>
          </p:cNvPr>
          <p:cNvSpPr/>
          <p:nvPr/>
        </p:nvSpPr>
        <p:spPr>
          <a:xfrm>
            <a:off x="1414779" y="1592133"/>
            <a:ext cx="1683235" cy="486383"/>
          </a:xfrm>
          <a:prstGeom prst="roundRect">
            <a:avLst/>
          </a:prstGeom>
          <a:solidFill>
            <a:srgbClr val="E0DED8"/>
          </a:solidFill>
          <a:ln>
            <a:noFill/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>
                <a:solidFill>
                  <a:schemeClr val="tx1"/>
                </a:solidFill>
              </a:rPr>
              <a:t>1</a:t>
            </a:r>
            <a:r>
              <a:rPr lang="ko-KR" altLang="en-US" sz="1600" b="1">
                <a:solidFill>
                  <a:schemeClr val="tx1"/>
                </a:solidFill>
              </a:rPr>
              <a:t>분기</a:t>
            </a: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B56C1517-20BD-9144-2D2B-51C558101E80}"/>
              </a:ext>
            </a:extLst>
          </p:cNvPr>
          <p:cNvSpPr/>
          <p:nvPr/>
        </p:nvSpPr>
        <p:spPr>
          <a:xfrm>
            <a:off x="4010983" y="1592133"/>
            <a:ext cx="1683235" cy="486383"/>
          </a:xfrm>
          <a:prstGeom prst="roundRect">
            <a:avLst/>
          </a:prstGeom>
          <a:solidFill>
            <a:srgbClr val="E0DED8"/>
          </a:solidFill>
          <a:ln>
            <a:noFill/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>
                <a:solidFill>
                  <a:schemeClr val="tx1"/>
                </a:solidFill>
              </a:rPr>
              <a:t>2</a:t>
            </a:r>
            <a:r>
              <a:rPr lang="ko-KR" altLang="en-US" sz="1600" b="1">
                <a:solidFill>
                  <a:schemeClr val="tx1"/>
                </a:solidFill>
              </a:rPr>
              <a:t>분기</a:t>
            </a: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EDAADECF-92BE-BA8E-1534-1481AE29B21F}"/>
              </a:ext>
            </a:extLst>
          </p:cNvPr>
          <p:cNvSpPr/>
          <p:nvPr/>
        </p:nvSpPr>
        <p:spPr>
          <a:xfrm>
            <a:off x="6607187" y="1592133"/>
            <a:ext cx="1683235" cy="486383"/>
          </a:xfrm>
          <a:prstGeom prst="roundRect">
            <a:avLst/>
          </a:prstGeom>
          <a:solidFill>
            <a:srgbClr val="E0DED8"/>
          </a:solidFill>
          <a:ln>
            <a:noFill/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>
                <a:solidFill>
                  <a:schemeClr val="tx1"/>
                </a:solidFill>
              </a:rPr>
              <a:t>3</a:t>
            </a:r>
            <a:r>
              <a:rPr lang="ko-KR" altLang="en-US" sz="1600" b="1">
                <a:solidFill>
                  <a:schemeClr val="tx1"/>
                </a:solidFill>
              </a:rPr>
              <a:t>분기</a:t>
            </a: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E82C7A6B-5F76-E9C5-7901-0D8E3CAB2BB0}"/>
              </a:ext>
            </a:extLst>
          </p:cNvPr>
          <p:cNvSpPr/>
          <p:nvPr/>
        </p:nvSpPr>
        <p:spPr>
          <a:xfrm>
            <a:off x="9093985" y="1591120"/>
            <a:ext cx="1683235" cy="486383"/>
          </a:xfrm>
          <a:prstGeom prst="roundRect">
            <a:avLst/>
          </a:prstGeom>
          <a:solidFill>
            <a:srgbClr val="E0DED8"/>
          </a:solidFill>
          <a:ln>
            <a:noFill/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>
                <a:solidFill>
                  <a:schemeClr val="tx1"/>
                </a:solidFill>
              </a:rPr>
              <a:t>4</a:t>
            </a:r>
            <a:r>
              <a:rPr lang="ko-KR" altLang="en-US" sz="1600" b="1">
                <a:solidFill>
                  <a:schemeClr val="tx1"/>
                </a:solidFill>
              </a:rPr>
              <a:t>분기</a:t>
            </a: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AC4130D6-406B-7246-5949-3E1CA994A53A}"/>
              </a:ext>
            </a:extLst>
          </p:cNvPr>
          <p:cNvSpPr/>
          <p:nvPr/>
        </p:nvSpPr>
        <p:spPr>
          <a:xfrm>
            <a:off x="1414780" y="2315089"/>
            <a:ext cx="9362440" cy="1277566"/>
          </a:xfrm>
          <a:prstGeom prst="roundRect">
            <a:avLst/>
          </a:prstGeom>
          <a:solidFill>
            <a:srgbClr val="DBEEC7"/>
          </a:solidFill>
          <a:ln>
            <a:solidFill>
              <a:srgbClr val="90BA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정기 세미나 </a:t>
            </a:r>
            <a:r>
              <a:rPr lang="en-US" altLang="ko-KR" b="1" dirty="0">
                <a:solidFill>
                  <a:schemeClr val="tx1"/>
                </a:solidFill>
              </a:rPr>
              <a:t>(</a:t>
            </a:r>
            <a:r>
              <a:rPr lang="ko-KR" altLang="en-US" b="1" dirty="0">
                <a:solidFill>
                  <a:schemeClr val="tx1"/>
                </a:solidFill>
              </a:rPr>
              <a:t>산</a:t>
            </a:r>
            <a:r>
              <a:rPr lang="en-US" altLang="ko-KR" b="1" dirty="0">
                <a:solidFill>
                  <a:schemeClr val="tx1"/>
                </a:solidFill>
              </a:rPr>
              <a:t>, </a:t>
            </a:r>
            <a:r>
              <a:rPr lang="ko-KR" altLang="en-US" b="1" dirty="0">
                <a:solidFill>
                  <a:schemeClr val="tx1"/>
                </a:solidFill>
              </a:rPr>
              <a:t>학</a:t>
            </a:r>
            <a:r>
              <a:rPr lang="en-US" altLang="ko-KR" b="1" dirty="0">
                <a:solidFill>
                  <a:schemeClr val="tx1"/>
                </a:solidFill>
              </a:rPr>
              <a:t>, </a:t>
            </a:r>
            <a:r>
              <a:rPr lang="ko-KR" altLang="en-US" b="1" dirty="0">
                <a:solidFill>
                  <a:schemeClr val="tx1"/>
                </a:solidFill>
              </a:rPr>
              <a:t>연</a:t>
            </a:r>
            <a:r>
              <a:rPr lang="en-US" altLang="ko-KR" b="1" dirty="0">
                <a:solidFill>
                  <a:schemeClr val="tx1"/>
                </a:solidFill>
              </a:rPr>
              <a:t>, </a:t>
            </a:r>
            <a:r>
              <a:rPr lang="ko-KR" altLang="en-US" b="1" dirty="0">
                <a:solidFill>
                  <a:schemeClr val="tx1"/>
                </a:solidFill>
              </a:rPr>
              <a:t>관 참여</a:t>
            </a:r>
            <a:r>
              <a:rPr lang="en-US" altLang="ko-KR" b="1" dirty="0">
                <a:solidFill>
                  <a:schemeClr val="tx1"/>
                </a:solidFill>
              </a:rPr>
              <a:t>)</a:t>
            </a:r>
          </a:p>
          <a:p>
            <a:pPr algn="ctr"/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endParaRPr lang="en-US" altLang="ko-KR" b="1" dirty="0">
              <a:solidFill>
                <a:schemeClr val="tx1"/>
              </a:solidFill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5A0E2529-B779-8F96-8169-7838485B917B}"/>
              </a:ext>
            </a:extLst>
          </p:cNvPr>
          <p:cNvSpPr/>
          <p:nvPr/>
        </p:nvSpPr>
        <p:spPr>
          <a:xfrm>
            <a:off x="6607187" y="3770841"/>
            <a:ext cx="4170033" cy="1277566"/>
          </a:xfrm>
          <a:prstGeom prst="roundRect">
            <a:avLst/>
          </a:prstGeom>
          <a:solidFill>
            <a:srgbClr val="BFD9F3"/>
          </a:solidFill>
          <a:ln>
            <a:solidFill>
              <a:srgbClr val="36669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pic>
        <p:nvPicPr>
          <p:cNvPr id="44" name="그림 43" descr="블랙, 어둠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5C90B2C6-D2C8-C678-D334-06DC3EA4C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964" y="4100704"/>
            <a:ext cx="617840" cy="617840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D552307C-DB40-5C58-5365-BCAC1DEBB7C9}"/>
              </a:ext>
            </a:extLst>
          </p:cNvPr>
          <p:cNvSpPr txBox="1"/>
          <p:nvPr/>
        </p:nvSpPr>
        <p:spPr>
          <a:xfrm>
            <a:off x="8014456" y="3850524"/>
            <a:ext cx="15045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/>
              <a:t>공동 포럼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16366F7-DBD4-C880-75D2-0BC8B5303A26}"/>
              </a:ext>
            </a:extLst>
          </p:cNvPr>
          <p:cNvSpPr txBox="1"/>
          <p:nvPr/>
        </p:nvSpPr>
        <p:spPr>
          <a:xfrm>
            <a:off x="3508452" y="2998931"/>
            <a:ext cx="5894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</a:t>
            </a:r>
            <a:r>
              <a:rPr lang="ko-KR" altLang="en-US" sz="160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주요 주제</a:t>
            </a:r>
            <a:r>
              <a:rPr lang="en-US" altLang="ko-KR" sz="1600" dirty="0">
                <a:solidFill>
                  <a:schemeClr val="tx1"/>
                </a:solidFill>
              </a:rPr>
              <a:t>]</a:t>
            </a:r>
            <a:r>
              <a:rPr lang="en-US" altLang="ko-KR" sz="160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60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신기술 기반 보안 적용</a:t>
            </a:r>
            <a:r>
              <a:rPr lang="en-US" altLang="ko-KR" sz="160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60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실증 사례 공유 등</a:t>
            </a:r>
            <a:endParaRPr lang="ko-KR" altLang="en-US" sz="1400" dirty="0"/>
          </a:p>
        </p:txBody>
      </p:sp>
      <p:sp>
        <p:nvSpPr>
          <p:cNvPr id="52" name="사각형: 둥근 모서리 51">
            <a:extLst>
              <a:ext uri="{FF2B5EF4-FFF2-40B4-BE49-F238E27FC236}">
                <a16:creationId xmlns:a16="http://schemas.microsoft.com/office/drawing/2014/main" id="{B52F8352-2D7C-F671-DA13-AE84F82084AE}"/>
              </a:ext>
            </a:extLst>
          </p:cNvPr>
          <p:cNvSpPr/>
          <p:nvPr/>
        </p:nvSpPr>
        <p:spPr>
          <a:xfrm>
            <a:off x="3892207" y="3759895"/>
            <a:ext cx="2165118" cy="1288512"/>
          </a:xfrm>
          <a:prstGeom prst="roundRect">
            <a:avLst/>
          </a:prstGeom>
          <a:solidFill>
            <a:srgbClr val="FFD6B9"/>
          </a:solidFill>
          <a:ln>
            <a:solidFill>
              <a:srgbClr val="D09D2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전문 워크숍</a:t>
            </a:r>
            <a:endParaRPr kumimoji="0" lang="en-US" altLang="ko-KR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algn="ctr"/>
            <a:endParaRPr lang="en-US" altLang="ko-KR"/>
          </a:p>
          <a:p>
            <a:pPr algn="ctr"/>
            <a:endParaRPr lang="en-US" altLang="ko-KR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E2AFEBC-8967-C4F4-E706-98B4B94A1839}"/>
              </a:ext>
            </a:extLst>
          </p:cNvPr>
          <p:cNvSpPr txBox="1"/>
          <p:nvPr/>
        </p:nvSpPr>
        <p:spPr>
          <a:xfrm>
            <a:off x="7448804" y="4177020"/>
            <a:ext cx="3418058" cy="610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 defTabSz="914400" rtl="0" eaLnBrk="1" latin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정부기관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연구기관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기업 공동 주최 포럼 개최</a:t>
            </a:r>
            <a:endParaRPr lang="en-US" altLang="ko-KR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l" defTabSz="914400" rtl="0" eaLnBrk="1" latin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'</a:t>
            </a:r>
            <a:r>
              <a:rPr lang="en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N²SF 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주간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' 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지정 운영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 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1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182226E-E291-DD89-B6A1-0E66C20D88DB}"/>
              </a:ext>
            </a:extLst>
          </p:cNvPr>
          <p:cNvSpPr txBox="1"/>
          <p:nvPr/>
        </p:nvSpPr>
        <p:spPr>
          <a:xfrm>
            <a:off x="3892207" y="4117216"/>
            <a:ext cx="2165118" cy="887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 defTabSz="914400" rtl="0" eaLnBrk="1" latin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그룹별 전문 기술 워크숍</a:t>
            </a:r>
            <a:endParaRPr lang="en-US" altLang="ko-KR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l" defTabSz="914400" rtl="0" eaLnBrk="1" latin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보안 기술 실습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정책 제안 사례 연구</a:t>
            </a:r>
            <a:endParaRPr lang="ko-KR" altLang="en-US" sz="11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5" name="사각형: 둥근 모서리 54">
            <a:extLst>
              <a:ext uri="{FF2B5EF4-FFF2-40B4-BE49-F238E27FC236}">
                <a16:creationId xmlns:a16="http://schemas.microsoft.com/office/drawing/2014/main" id="{5AC4DC76-1836-0EA1-DBCB-9CB47D7ADA6D}"/>
              </a:ext>
            </a:extLst>
          </p:cNvPr>
          <p:cNvSpPr/>
          <p:nvPr/>
        </p:nvSpPr>
        <p:spPr>
          <a:xfrm>
            <a:off x="3892207" y="5193815"/>
            <a:ext cx="6885013" cy="1031178"/>
          </a:xfrm>
          <a:prstGeom prst="roundRect">
            <a:avLst/>
          </a:prstGeom>
          <a:solidFill>
            <a:srgbClr val="FFEAC4"/>
          </a:solidFill>
          <a:ln>
            <a:solidFill>
              <a:srgbClr val="D09D2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참여 확대 전략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pPr algn="ctr"/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endParaRPr lang="en-US" altLang="ko-KR" b="1" dirty="0">
              <a:solidFill>
                <a:schemeClr val="tx1"/>
              </a:solidFill>
            </a:endParaRPr>
          </a:p>
        </p:txBody>
      </p:sp>
      <p:pic>
        <p:nvPicPr>
          <p:cNvPr id="57" name="그림 56" descr="블랙, 어둠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F6EDBDD6-8C82-D171-CDF3-4320F46DB4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738" y="5634707"/>
            <a:ext cx="457169" cy="457169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9E618C48-17D4-966C-AEB8-041FB1F9874A}"/>
              </a:ext>
            </a:extLst>
          </p:cNvPr>
          <p:cNvSpPr txBox="1"/>
          <p:nvPr/>
        </p:nvSpPr>
        <p:spPr>
          <a:xfrm>
            <a:off x="4559246" y="5717512"/>
            <a:ext cx="2493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b="1" dirty="0"/>
              <a:t>참여 기관 대상 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인증서 발급</a:t>
            </a:r>
            <a:endParaRPr lang="ko-KR" altLang="en-US" sz="1100" b="1" dirty="0"/>
          </a:p>
        </p:txBody>
      </p:sp>
      <p:pic>
        <p:nvPicPr>
          <p:cNvPr id="60" name="그림 59" descr="블랙, 어둠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3B58C776-3399-5510-3DFF-C687ED4699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804" y="5685441"/>
            <a:ext cx="409114" cy="409114"/>
          </a:xfrm>
          <a:prstGeom prst="rect">
            <a:avLst/>
          </a:prstGeom>
        </p:spPr>
      </p:pic>
      <p:pic>
        <p:nvPicPr>
          <p:cNvPr id="62" name="그림 61" descr="블랙, 어둠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4F7CA256-EFE4-B84C-1035-C4A77EFA43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858" y="5674412"/>
            <a:ext cx="403791" cy="403791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CBFDF772-BD1C-93FB-3402-7C2E1A74CA9A}"/>
              </a:ext>
            </a:extLst>
          </p:cNvPr>
          <p:cNvSpPr txBox="1"/>
          <p:nvPr/>
        </p:nvSpPr>
        <p:spPr>
          <a:xfrm>
            <a:off x="8014455" y="5709404"/>
            <a:ext cx="2594999" cy="333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 defTabSz="914400" rtl="0" eaLnBrk="1" latin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우수기여자 포상 및 </a:t>
            </a:r>
            <a:r>
              <a:rPr lang="ko-KR" altLang="en-US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사례집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발간</a:t>
            </a:r>
            <a:endParaRPr lang="ko-KR" altLang="en-US" sz="11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cxnSp>
        <p:nvCxnSpPr>
          <p:cNvPr id="65" name="직선 연결선 64">
            <a:extLst>
              <a:ext uri="{FF2B5EF4-FFF2-40B4-BE49-F238E27FC236}">
                <a16:creationId xmlns:a16="http://schemas.microsoft.com/office/drawing/2014/main" id="{74A2D08C-A9B1-13E8-3A96-32BAB2A8C491}"/>
              </a:ext>
            </a:extLst>
          </p:cNvPr>
          <p:cNvCxnSpPr>
            <a:cxnSpLocks/>
          </p:cNvCxnSpPr>
          <p:nvPr/>
        </p:nvCxnSpPr>
        <p:spPr>
          <a:xfrm flipH="1">
            <a:off x="2248462" y="2077503"/>
            <a:ext cx="1" cy="23657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A9B102FB-56A4-EB67-5AB2-38FD84C946C8}"/>
              </a:ext>
            </a:extLst>
          </p:cNvPr>
          <p:cNvCxnSpPr>
            <a:cxnSpLocks/>
          </p:cNvCxnSpPr>
          <p:nvPr/>
        </p:nvCxnSpPr>
        <p:spPr>
          <a:xfrm flipH="1">
            <a:off x="4852600" y="2077503"/>
            <a:ext cx="1" cy="23657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직선 연결선 66">
            <a:extLst>
              <a:ext uri="{FF2B5EF4-FFF2-40B4-BE49-F238E27FC236}">
                <a16:creationId xmlns:a16="http://schemas.microsoft.com/office/drawing/2014/main" id="{F70EC555-E995-159B-1EB4-7EC53BBA1A94}"/>
              </a:ext>
            </a:extLst>
          </p:cNvPr>
          <p:cNvCxnSpPr>
            <a:cxnSpLocks/>
          </p:cNvCxnSpPr>
          <p:nvPr/>
        </p:nvCxnSpPr>
        <p:spPr>
          <a:xfrm flipH="1">
            <a:off x="7429011" y="2077503"/>
            <a:ext cx="1" cy="23657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직선 연결선 67">
            <a:extLst>
              <a:ext uri="{FF2B5EF4-FFF2-40B4-BE49-F238E27FC236}">
                <a16:creationId xmlns:a16="http://schemas.microsoft.com/office/drawing/2014/main" id="{5ADC4182-12B7-B98D-9CC0-3DC0DAE4D9EF}"/>
              </a:ext>
            </a:extLst>
          </p:cNvPr>
          <p:cNvCxnSpPr>
            <a:cxnSpLocks/>
          </p:cNvCxnSpPr>
          <p:nvPr/>
        </p:nvCxnSpPr>
        <p:spPr>
          <a:xfrm flipH="1">
            <a:off x="9935602" y="2077503"/>
            <a:ext cx="1" cy="23657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직선 연결선 68">
            <a:extLst>
              <a:ext uri="{FF2B5EF4-FFF2-40B4-BE49-F238E27FC236}">
                <a16:creationId xmlns:a16="http://schemas.microsoft.com/office/drawing/2014/main" id="{D39B776E-F316-0E39-D4CF-927380ECD8E6}"/>
              </a:ext>
            </a:extLst>
          </p:cNvPr>
          <p:cNvCxnSpPr>
            <a:cxnSpLocks/>
            <a:endCxn id="52" idx="0"/>
          </p:cNvCxnSpPr>
          <p:nvPr/>
        </p:nvCxnSpPr>
        <p:spPr>
          <a:xfrm flipH="1">
            <a:off x="4974766" y="3592655"/>
            <a:ext cx="1" cy="1672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직선 연결선 70">
            <a:extLst>
              <a:ext uri="{FF2B5EF4-FFF2-40B4-BE49-F238E27FC236}">
                <a16:creationId xmlns:a16="http://schemas.microsoft.com/office/drawing/2014/main" id="{B82F374C-B683-B944-A933-9B6CBB77A099}"/>
              </a:ext>
            </a:extLst>
          </p:cNvPr>
          <p:cNvCxnSpPr>
            <a:cxnSpLocks/>
          </p:cNvCxnSpPr>
          <p:nvPr/>
        </p:nvCxnSpPr>
        <p:spPr>
          <a:xfrm flipH="1">
            <a:off x="8769633" y="3603601"/>
            <a:ext cx="1" cy="1672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직선 연결선 71">
            <a:extLst>
              <a:ext uri="{FF2B5EF4-FFF2-40B4-BE49-F238E27FC236}">
                <a16:creationId xmlns:a16="http://schemas.microsoft.com/office/drawing/2014/main" id="{B35C08F0-C636-8E39-C881-12D9C90AF0D3}"/>
              </a:ext>
            </a:extLst>
          </p:cNvPr>
          <p:cNvCxnSpPr>
            <a:cxnSpLocks/>
          </p:cNvCxnSpPr>
          <p:nvPr/>
        </p:nvCxnSpPr>
        <p:spPr>
          <a:xfrm flipH="1">
            <a:off x="8800746" y="5048407"/>
            <a:ext cx="1" cy="1672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직선 연결선 72">
            <a:extLst>
              <a:ext uri="{FF2B5EF4-FFF2-40B4-BE49-F238E27FC236}">
                <a16:creationId xmlns:a16="http://schemas.microsoft.com/office/drawing/2014/main" id="{7A73073B-5E90-D2EC-A163-C9B35A678CE1}"/>
              </a:ext>
            </a:extLst>
          </p:cNvPr>
          <p:cNvCxnSpPr>
            <a:cxnSpLocks/>
          </p:cNvCxnSpPr>
          <p:nvPr/>
        </p:nvCxnSpPr>
        <p:spPr>
          <a:xfrm flipH="1">
            <a:off x="4974765" y="5031632"/>
            <a:ext cx="1" cy="1672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3030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A8D31-68DC-3294-8622-7323CBBE9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26DE0A-23C7-A557-D646-9CD587279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성과 공유 및 정책 반영 전략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CC221FB3-A07D-35E5-1C03-E8D5DC78A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17</a:t>
            </a:fld>
            <a:endParaRPr lang="ko-KR" altLang="en-US" dirty="0"/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CBA1EED9-6A39-E457-13A5-0AE6C564DBF1}"/>
              </a:ext>
            </a:extLst>
          </p:cNvPr>
          <p:cNvSpPr/>
          <p:nvPr/>
        </p:nvSpPr>
        <p:spPr>
          <a:xfrm>
            <a:off x="5071997" y="3316208"/>
            <a:ext cx="2048006" cy="739588"/>
          </a:xfrm>
          <a:prstGeom prst="roundRect">
            <a:avLst/>
          </a:prstGeom>
          <a:solidFill>
            <a:srgbClr val="0D355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N²SF </a:t>
            </a:r>
            <a:r>
              <a:rPr lang="ko-KR" altLang="en-US" sz="16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연구회</a:t>
            </a:r>
            <a:endParaRPr lang="en-US" altLang="ko-KR" sz="1600" b="1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6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산출물</a:t>
            </a:r>
            <a:endParaRPr lang="ko-KR" altLang="en-US" sz="1600">
              <a:solidFill>
                <a:schemeClr val="bg1"/>
              </a:solidFill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9B284FDA-258E-471E-2C90-B625AB1CCBE9}"/>
              </a:ext>
            </a:extLst>
          </p:cNvPr>
          <p:cNvSpPr/>
          <p:nvPr/>
        </p:nvSpPr>
        <p:spPr>
          <a:xfrm>
            <a:off x="2992804" y="979782"/>
            <a:ext cx="2578924" cy="2210301"/>
          </a:xfrm>
          <a:prstGeom prst="roundRect">
            <a:avLst/>
          </a:prstGeom>
          <a:solidFill>
            <a:srgbClr val="B5DB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EDEA60A4-F480-9455-DCBF-BA7198C842EB}"/>
              </a:ext>
            </a:extLst>
          </p:cNvPr>
          <p:cNvSpPr/>
          <p:nvPr/>
        </p:nvSpPr>
        <p:spPr>
          <a:xfrm>
            <a:off x="2961021" y="4189694"/>
            <a:ext cx="2578924" cy="2210301"/>
          </a:xfrm>
          <a:prstGeom prst="roundRect">
            <a:avLst/>
          </a:prstGeom>
          <a:solidFill>
            <a:srgbClr val="BBDFB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04A7D9DE-ABCD-2C18-F32B-79BBD803126C}"/>
              </a:ext>
            </a:extLst>
          </p:cNvPr>
          <p:cNvSpPr/>
          <p:nvPr/>
        </p:nvSpPr>
        <p:spPr>
          <a:xfrm>
            <a:off x="6620272" y="988586"/>
            <a:ext cx="2578924" cy="2210301"/>
          </a:xfrm>
          <a:prstGeom prst="roundRect">
            <a:avLst/>
          </a:prstGeom>
          <a:solidFill>
            <a:srgbClr val="F6E0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C50A35E9-8C4C-1D1A-B45E-3A25BCB40BC7}"/>
              </a:ext>
            </a:extLst>
          </p:cNvPr>
          <p:cNvSpPr/>
          <p:nvPr/>
        </p:nvSpPr>
        <p:spPr>
          <a:xfrm>
            <a:off x="6620272" y="4181921"/>
            <a:ext cx="2578924" cy="2210301"/>
          </a:xfrm>
          <a:prstGeom prst="roundRect">
            <a:avLst/>
          </a:prstGeom>
          <a:solidFill>
            <a:srgbClr val="F8D18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35" name="그림 34" descr="그래픽, 스크린샷, 상징, 일렉트릭 블루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CB20F09A-82A7-BC89-ADFC-9325E50C71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352" y="1504371"/>
            <a:ext cx="829733" cy="829733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D83B6817-18C1-8B6D-3B1A-3563334951D3}"/>
              </a:ext>
            </a:extLst>
          </p:cNvPr>
          <p:cNvSpPr txBox="1"/>
          <p:nvPr/>
        </p:nvSpPr>
        <p:spPr>
          <a:xfrm>
            <a:off x="3018994" y="1048559"/>
            <a:ext cx="25209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기술개발 지식공유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1439395-02AA-F05F-C114-F136EFAD98A8}"/>
              </a:ext>
            </a:extLst>
          </p:cNvPr>
          <p:cNvSpPr txBox="1"/>
          <p:nvPr/>
        </p:nvSpPr>
        <p:spPr>
          <a:xfrm>
            <a:off x="7309863" y="1392589"/>
            <a:ext cx="17315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/>
              <a:t>정책 연계</a:t>
            </a:r>
          </a:p>
        </p:txBody>
      </p:sp>
      <p:pic>
        <p:nvPicPr>
          <p:cNvPr id="42" name="그림 41" descr="클립아트, 디자인, 일러스트레이션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A829BB93-51F7-07AB-935A-29E041693A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055" y="1208452"/>
            <a:ext cx="576869" cy="576869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4620BDF0-4434-C079-5AEB-C6FD0A143420}"/>
              </a:ext>
            </a:extLst>
          </p:cNvPr>
          <p:cNvSpPr txBox="1"/>
          <p:nvPr/>
        </p:nvSpPr>
        <p:spPr>
          <a:xfrm>
            <a:off x="6620271" y="1906938"/>
            <a:ext cx="2794843" cy="107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defTabSz="914400" rtl="0" eaLnBrk="1" latin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연구회 결과를 바탕으로</a:t>
            </a:r>
            <a:br>
              <a:rPr lang="en-US" altLang="ko-KR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정책실무자 대상 브리핑 실시</a:t>
            </a:r>
            <a:endParaRPr lang="en-US" altLang="ko-KR" sz="1100" b="1" i="0" u="none" strike="noStrike" kern="12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algn="l" defTabSz="914400" rtl="0" eaLnBrk="1" latin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보안 가이드라인 개정을 위한</a:t>
            </a:r>
            <a:br>
              <a:rPr lang="en-US" altLang="ko-KR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 제공</a:t>
            </a:r>
            <a:endParaRPr lang="ko-KR" altLang="en-US" sz="1050" b="1" i="0" u="none" strike="noStrike" kern="12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8" name="그림 47" descr="스크린샷, 그린, 직사각형, 그래픽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78F7B863-73BF-DED1-6F5E-30F07AB942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238" y="4724990"/>
            <a:ext cx="710487" cy="710487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32BDE6A9-53A4-E3C4-E186-A5ED1796CC94}"/>
              </a:ext>
            </a:extLst>
          </p:cNvPr>
          <p:cNvSpPr txBox="1"/>
          <p:nvPr/>
        </p:nvSpPr>
        <p:spPr>
          <a:xfrm>
            <a:off x="3384721" y="4288065"/>
            <a:ext cx="17315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/>
              <a:t>사례집 발간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D8DD1F4-66C0-9852-694D-BF2F555699AF}"/>
              </a:ext>
            </a:extLst>
          </p:cNvPr>
          <p:cNvSpPr txBox="1"/>
          <p:nvPr/>
        </p:nvSpPr>
        <p:spPr>
          <a:xfrm>
            <a:off x="3018994" y="5686903"/>
            <a:ext cx="249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“N²SF 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실무 적용사례집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 </a:t>
            </a:r>
            <a:b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 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 발간 및 배포</a:t>
            </a:r>
            <a:endParaRPr lang="ko-KR" altLang="en-US" sz="1200" b="1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264CA59-783E-189E-E446-CBBB7F8EBB32}"/>
              </a:ext>
            </a:extLst>
          </p:cNvPr>
          <p:cNvSpPr txBox="1"/>
          <p:nvPr/>
        </p:nvSpPr>
        <p:spPr>
          <a:xfrm>
            <a:off x="7043972" y="4288065"/>
            <a:ext cx="17315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/>
              <a:t>산업계 확산</a:t>
            </a:r>
          </a:p>
        </p:txBody>
      </p:sp>
      <p:pic>
        <p:nvPicPr>
          <p:cNvPr id="53" name="그림 52" descr="스크린샷, 직사각형, 사각형, 그래픽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A9F446C8-5085-8BD4-6387-65907A442D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003" y="4688332"/>
            <a:ext cx="573524" cy="573524"/>
          </a:xfrm>
          <a:prstGeom prst="rect">
            <a:avLst/>
          </a:prstGeom>
        </p:spPr>
      </p:pic>
      <p:pic>
        <p:nvPicPr>
          <p:cNvPr id="55" name="그림 54" descr="그래픽, 스크린샷, 디자인, 창의성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E306A7B8-A92A-325A-E8D1-F39278D60C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302" y="4688332"/>
            <a:ext cx="636160" cy="636160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17567303-36CA-C242-DF61-DAD66977BA05}"/>
              </a:ext>
            </a:extLst>
          </p:cNvPr>
          <p:cNvSpPr txBox="1"/>
          <p:nvPr/>
        </p:nvSpPr>
        <p:spPr>
          <a:xfrm>
            <a:off x="6620271" y="5340646"/>
            <a:ext cx="2794843" cy="821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defTabSz="914400" rtl="0" eaLnBrk="1" latin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민간기업 대상 적용방안 컨설팅 </a:t>
            </a:r>
            <a:b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 운영</a:t>
            </a:r>
          </a:p>
          <a:p>
            <a:pPr marL="285750" indent="-285750" algn="l" defTabSz="914400" rtl="0" eaLnBrk="1" latin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공급자</a:t>
            </a:r>
            <a:r>
              <a:rPr lang="en-US" altLang="ko-KR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수요자 간 협력 워크숍 운영</a:t>
            </a:r>
          </a:p>
        </p:txBody>
      </p:sp>
      <p:sp>
        <p:nvSpPr>
          <p:cNvPr id="57" name="화살표: 굽음 56">
            <a:extLst>
              <a:ext uri="{FF2B5EF4-FFF2-40B4-BE49-F238E27FC236}">
                <a16:creationId xmlns:a16="http://schemas.microsoft.com/office/drawing/2014/main" id="{DC99D474-9C55-643F-5293-C6161A511F6E}"/>
              </a:ext>
            </a:extLst>
          </p:cNvPr>
          <p:cNvSpPr/>
          <p:nvPr/>
        </p:nvSpPr>
        <p:spPr>
          <a:xfrm rot="10800000">
            <a:off x="7210799" y="3311175"/>
            <a:ext cx="698934" cy="313438"/>
          </a:xfrm>
          <a:prstGeom prst="bentArrow">
            <a:avLst>
              <a:gd name="adj1" fmla="val 18460"/>
              <a:gd name="adj2" fmla="val 22020"/>
              <a:gd name="adj3" fmla="val 25662"/>
              <a:gd name="adj4" fmla="val 33154"/>
            </a:avLst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8" name="화살표: 굽음 57">
            <a:extLst>
              <a:ext uri="{FF2B5EF4-FFF2-40B4-BE49-F238E27FC236}">
                <a16:creationId xmlns:a16="http://schemas.microsoft.com/office/drawing/2014/main" id="{DE9C7AB5-6275-7072-6C84-8F741C89AE42}"/>
              </a:ext>
            </a:extLst>
          </p:cNvPr>
          <p:cNvSpPr/>
          <p:nvPr/>
        </p:nvSpPr>
        <p:spPr>
          <a:xfrm>
            <a:off x="4264134" y="3731949"/>
            <a:ext cx="698934" cy="350211"/>
          </a:xfrm>
          <a:prstGeom prst="bentArrow">
            <a:avLst>
              <a:gd name="adj1" fmla="val 18460"/>
              <a:gd name="adj2" fmla="val 22020"/>
              <a:gd name="adj3" fmla="val 25662"/>
              <a:gd name="adj4" fmla="val 33154"/>
            </a:avLst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9" name="화살표: 굽음 58">
            <a:extLst>
              <a:ext uri="{FF2B5EF4-FFF2-40B4-BE49-F238E27FC236}">
                <a16:creationId xmlns:a16="http://schemas.microsoft.com/office/drawing/2014/main" id="{9036C305-E12B-A2A9-7A6A-11F849B5D673}"/>
              </a:ext>
            </a:extLst>
          </p:cNvPr>
          <p:cNvSpPr/>
          <p:nvPr/>
        </p:nvSpPr>
        <p:spPr>
          <a:xfrm flipV="1">
            <a:off x="4264134" y="3298189"/>
            <a:ext cx="698934" cy="332031"/>
          </a:xfrm>
          <a:prstGeom prst="bentArrow">
            <a:avLst>
              <a:gd name="adj1" fmla="val 18460"/>
              <a:gd name="adj2" fmla="val 22020"/>
              <a:gd name="adj3" fmla="val 25662"/>
              <a:gd name="adj4" fmla="val 33154"/>
            </a:avLst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0" name="화살표: 굽음 59">
            <a:extLst>
              <a:ext uri="{FF2B5EF4-FFF2-40B4-BE49-F238E27FC236}">
                <a16:creationId xmlns:a16="http://schemas.microsoft.com/office/drawing/2014/main" id="{0F454EAD-9DC1-891B-BC38-56ACE9CF7973}"/>
              </a:ext>
            </a:extLst>
          </p:cNvPr>
          <p:cNvSpPr/>
          <p:nvPr/>
        </p:nvSpPr>
        <p:spPr>
          <a:xfrm rot="10800000" flipV="1">
            <a:off x="7210797" y="3742471"/>
            <a:ext cx="698934" cy="332031"/>
          </a:xfrm>
          <a:prstGeom prst="bentArrow">
            <a:avLst>
              <a:gd name="adj1" fmla="val 18460"/>
              <a:gd name="adj2" fmla="val 22020"/>
              <a:gd name="adj3" fmla="val 25662"/>
              <a:gd name="adj4" fmla="val 33154"/>
            </a:avLst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D2439D-55CE-343A-CED8-5E0223E06111}"/>
              </a:ext>
            </a:extLst>
          </p:cNvPr>
          <p:cNvSpPr txBox="1"/>
          <p:nvPr/>
        </p:nvSpPr>
        <p:spPr>
          <a:xfrm>
            <a:off x="3135167" y="2260215"/>
            <a:ext cx="2794843" cy="821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defTabSz="914400" rtl="0" eaLnBrk="1" latin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N2SF</a:t>
            </a:r>
            <a:r>
              <a:rPr lang="ko-KR" altLang="en-US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관련 연구결과 공유</a:t>
            </a:r>
            <a:endParaRPr lang="en-US" altLang="ko-KR" sz="1100" b="1" i="0" u="none" strike="noStrike" kern="12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algn="l" defTabSz="914400" rtl="0" eaLnBrk="1" latin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기관별 다양한 참조모델 설계</a:t>
            </a: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algn="l" defTabSz="914400" rtl="0" eaLnBrk="1" latinLnBrk="1" hangingPunct="1">
              <a:lnSpc>
                <a:spcPct val="150000"/>
              </a:lnSpc>
            </a:pPr>
            <a:r>
              <a:rPr lang="en-US" altLang="ko-KR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개발</a:t>
            </a:r>
            <a:r>
              <a:rPr lang="en-US" altLang="ko-KR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b="1" i="0" u="none" strike="noStrike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적용 노하우 공유</a:t>
            </a:r>
            <a:endParaRPr lang="ko-KR" altLang="en-US" sz="1050" b="1" i="0" u="none" strike="noStrike" kern="12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56623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0F389D-1E8A-6652-BE87-511CF1EC1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운영세칙 </a:t>
            </a:r>
            <a:r>
              <a:rPr kumimoji="1" lang="en-US" altLang="ko-KR" dirty="0"/>
              <a:t>(1/2)</a:t>
            </a:r>
            <a:endParaRPr kumimoji="1" lang="ko-KR" altLang="en-US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ABC8AD2-3689-7BB4-2CFB-277D1F819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18</a:t>
            </a:fld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DEFEDF1-AA87-EC77-28DA-1365545EAF47}"/>
              </a:ext>
            </a:extLst>
          </p:cNvPr>
          <p:cNvSpPr/>
          <p:nvPr/>
        </p:nvSpPr>
        <p:spPr>
          <a:xfrm>
            <a:off x="654122" y="667512"/>
            <a:ext cx="5291191" cy="56953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buNone/>
            </a:pP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제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1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조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목적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)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이 운영세칙은 「사이버안보 업무규정」 제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17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조 </a:t>
            </a:r>
            <a:r>
              <a:rPr lang="en-US" altLang="ko-KR" sz="1200" dirty="0">
                <a:solidFill>
                  <a:schemeClr val="tx1"/>
                </a:solidFill>
                <a:latin typeface="Helvetica" pitchFamily="2" charset="0"/>
              </a:rPr>
              <a:t>1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항에 따른</a:t>
            </a:r>
          </a:p>
          <a:p>
            <a:pPr algn="just">
              <a:buNone/>
            </a:pP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N2SF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이하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"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"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라 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)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의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구성ㆍ운영에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관하여 필요한 세부</a:t>
            </a:r>
          </a:p>
          <a:p>
            <a:pPr algn="just">
              <a:buNone/>
            </a:pP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사항을 규정함을 목적으로 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제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2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조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기능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)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연구회는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N2SF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의 개선을 위해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산・학・연・관이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협력하여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전문적ㆍ기술적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연구를 수행한다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endParaRPr lang="en-US" altLang="ko-KR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제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3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조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구성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)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①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연구회는 연구회장과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당연직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회원을 포함한 연구회원으로</a:t>
            </a:r>
          </a:p>
          <a:p>
            <a:pPr algn="just">
              <a:buNone/>
            </a:pP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구성한다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② 연구회원은 한국사이버안보학회 회원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이하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"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학회원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"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이라 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)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자격을 갖춘 자 중에서 연구회장이 선발한다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endParaRPr lang="en-US" altLang="ko-KR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③ 연구회는 연구회 운영에 관한 사무를 처리하기 위해 간사를 둘 수 있으며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,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간사는 연구회장이 임명하거나 위촉하는 사람으로 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④ 국가사이버안보센터에서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N2SF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업무를 수행하는 직원은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당연직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회원으로 연구회 활동에 참여할 수 있다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제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4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조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연구회장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)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①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연구회장은 연구회를 대표하고 연구회 관련 업무를</a:t>
            </a:r>
          </a:p>
          <a:p>
            <a:pPr algn="just">
              <a:buNone/>
            </a:pP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총괄한다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 ②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연구회장은 연구회 내에서 추천한 인물 중에서 사이버보안 실태평가위원회가 심의를 통해 선임한다</a:t>
            </a:r>
            <a:endParaRPr lang="en-US" altLang="ko-KR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endParaRPr lang="en-US" altLang="ko-KR" sz="1200" dirty="0">
              <a:solidFill>
                <a:schemeClr val="tx1"/>
              </a:solidFill>
              <a:latin typeface="Helvetica" pitchFamily="2" charset="0"/>
            </a:endParaRPr>
          </a:p>
          <a:p>
            <a:pPr algn="just">
              <a:buNone/>
            </a:pP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③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연구회장의 임기는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2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년으로 하며 연임할 수 있다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 ④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연구회장의 사임 등으로 공석이 발생한 경우 제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2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항에 따라 연구회장을 새로 선임한다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endParaRPr lang="en-US" altLang="ko-KR" sz="1200" dirty="0">
              <a:solidFill>
                <a:schemeClr val="tx1"/>
              </a:solidFill>
              <a:latin typeface="Helvetica" pitchFamily="2" charset="0"/>
            </a:endParaRPr>
          </a:p>
          <a:p>
            <a:pPr algn="just">
              <a:buNone/>
            </a:pPr>
            <a:endParaRPr lang="en-US" altLang="ko-KR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endParaRPr lang="ko-KR" altLang="en-US" sz="1200" dirty="0">
              <a:solidFill>
                <a:schemeClr val="tx1"/>
              </a:solidFill>
              <a:effectLst/>
              <a:latin typeface="Helvetica" pitchFamily="2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EB4276C-DD7A-A34B-EEF9-5921E9DA5BBC}"/>
              </a:ext>
            </a:extLst>
          </p:cNvPr>
          <p:cNvSpPr/>
          <p:nvPr/>
        </p:nvSpPr>
        <p:spPr>
          <a:xfrm>
            <a:off x="6246688" y="667512"/>
            <a:ext cx="5291191" cy="56953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buNone/>
            </a:pP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 ⑤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연구회장은 연구회원을 소집하여 연구회 운영 및 직무 수행과 관련된 전반적인 사항에 대해 검토 또는 자문을 요청할 수 있다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제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5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조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연구회원의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Helvetica" pitchFamily="2" charset="0"/>
              </a:rPr>
              <a:t>해촉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 등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)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연구회장은 다음 각 호의 어느 하나에 해당하는 사유가 있는 때에는 그 연구회원에 대하여 선발을 취소할 수 있다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  1.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연구회원이 정당한 사유로 회원 탈퇴 의사를 표명한 때</a:t>
            </a:r>
          </a:p>
          <a:p>
            <a:pPr algn="just">
              <a:buNone/>
            </a:pPr>
            <a:endParaRPr lang="ko-KR" altLang="en-US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 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2.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연구회원이 직무상 비밀을 누설한 때</a:t>
            </a:r>
          </a:p>
          <a:p>
            <a:pPr algn="just">
              <a:buNone/>
            </a:pPr>
            <a:endParaRPr lang="ko-KR" altLang="en-US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 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3.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 활동을 부정한 목적에 활용한 때</a:t>
            </a:r>
          </a:p>
          <a:p>
            <a:pPr algn="just">
              <a:buNone/>
            </a:pPr>
            <a:endParaRPr lang="ko-KR" altLang="en-US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 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4.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그 밖에 연구회원으로서 적절하지 못한 행위를 한 때</a:t>
            </a:r>
          </a:p>
          <a:p>
            <a:pPr algn="just">
              <a:buNone/>
            </a:pPr>
            <a:endParaRPr lang="ko-KR" altLang="en-US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ko-KR" altLang="en-US" sz="1200" b="1">
                <a:solidFill>
                  <a:schemeClr val="tx1"/>
                </a:solidFill>
                <a:effectLst/>
                <a:latin typeface="Helvetica" pitchFamily="2" charset="0"/>
              </a:rPr>
              <a:t>제</a:t>
            </a:r>
            <a:r>
              <a:rPr lang="en-US" altLang="ko-KR" sz="1200" b="1">
                <a:solidFill>
                  <a:schemeClr val="tx1"/>
                </a:solidFill>
                <a:effectLst/>
                <a:latin typeface="Helvetica" pitchFamily="2" charset="0"/>
              </a:rPr>
              <a:t>6</a:t>
            </a:r>
            <a:r>
              <a:rPr lang="ko-KR" altLang="en-US" sz="1200" b="1">
                <a:solidFill>
                  <a:schemeClr val="tx1"/>
                </a:solidFill>
                <a:effectLst/>
                <a:latin typeface="Helvetica" pitchFamily="2" charset="0"/>
              </a:rPr>
              <a:t>조</a:t>
            </a:r>
            <a:r>
              <a:rPr lang="en-US" altLang="ko-KR" sz="1200" b="1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b="1">
                <a:solidFill>
                  <a:schemeClr val="tx1"/>
                </a:solidFill>
                <a:effectLst/>
                <a:latin typeface="Helvetica" pitchFamily="2" charset="0"/>
              </a:rPr>
              <a:t>연구용역의 수행 등</a:t>
            </a:r>
            <a:r>
              <a:rPr lang="en-US" altLang="ko-KR" sz="1200" b="1">
                <a:solidFill>
                  <a:schemeClr val="tx1"/>
                </a:solidFill>
                <a:effectLst/>
                <a:latin typeface="Helvetica" pitchFamily="2" charset="0"/>
              </a:rPr>
              <a:t>)</a:t>
            </a:r>
            <a:r>
              <a:rPr lang="ko-KR" altLang="en-US" sz="1200">
                <a:solidFill>
                  <a:schemeClr val="tx1"/>
                </a:solidFill>
                <a:effectLst/>
                <a:latin typeface="Helvetica" pitchFamily="2" charset="0"/>
              </a:rPr>
              <a:t> </a:t>
            </a:r>
            <a:r>
              <a:rPr lang="en-US" altLang="ko-KR" sz="1200">
                <a:solidFill>
                  <a:schemeClr val="tx1"/>
                </a:solidFill>
                <a:effectLst/>
                <a:latin typeface="Helvetica" pitchFamily="2" charset="0"/>
              </a:rPr>
              <a:t>① </a:t>
            </a:r>
            <a:r>
              <a:rPr lang="ko-KR" altLang="en-US" sz="1200">
                <a:solidFill>
                  <a:schemeClr val="tx1"/>
                </a:solidFill>
                <a:effectLst/>
                <a:latin typeface="Helvetica" pitchFamily="2" charset="0"/>
              </a:rPr>
              <a:t>연구회는 국가사이버안보센터가 의뢰하는</a:t>
            </a:r>
          </a:p>
          <a:p>
            <a:pPr algn="just">
              <a:buNone/>
            </a:pPr>
            <a:r>
              <a:rPr lang="en-US" altLang="ko-KR" sz="1200">
                <a:solidFill>
                  <a:schemeClr val="tx1"/>
                </a:solidFill>
                <a:effectLst/>
                <a:latin typeface="Helvetica" pitchFamily="2" charset="0"/>
              </a:rPr>
              <a:t>N2SF </a:t>
            </a:r>
            <a:r>
              <a:rPr lang="ko-KR" altLang="en-US" sz="1200">
                <a:solidFill>
                  <a:schemeClr val="tx1"/>
                </a:solidFill>
                <a:effectLst/>
                <a:latin typeface="Helvetica" pitchFamily="2" charset="0"/>
              </a:rPr>
              <a:t>업무에 관한 연구용역을 수행할 수 있다</a:t>
            </a:r>
            <a:r>
              <a:rPr lang="en-US" altLang="ko-KR" sz="120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  <a:endParaRPr lang="ko-KR" altLang="en-US" sz="120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endParaRPr lang="ko-KR" altLang="en-US" sz="120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ko-KR" altLang="en-US" sz="1200">
                <a:solidFill>
                  <a:schemeClr val="tx1"/>
                </a:solidFill>
                <a:effectLst/>
                <a:latin typeface="Helvetica" pitchFamily="2" charset="0"/>
              </a:rPr>
              <a:t> 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②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연구회는 국가사이버안보센터의 연구용역 요청에 따라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연구제안서를공모하고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이를 평가하여 연구 책임자를 선정한다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endParaRPr lang="en-US" altLang="ko-KR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 ③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연구제안서는 연구회와 국가사이버안보센터가 심사위원회를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구성하여한국사이버안보학회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연구용역 제안 평가표에 따라 공동으로 평가한다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 ④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국가사이버안보센터가 특별히 요청하는 과제에 대해서는 연구 책임자를 별도로 지정하여 연구용역을 수행할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수있다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endParaRPr lang="en-US" altLang="ko-KR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/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 ⑤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연구용역의 수행 방식과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기간ㆍ비용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등 세부 내용은 연구용역 계약사항으로 규정한다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976282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2D802-C566-773D-64C0-FA40A0952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DC54D8-D725-0A94-B603-1C9B9D0F2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운영세칙 </a:t>
            </a:r>
            <a:r>
              <a:rPr kumimoji="1" lang="en-US" altLang="ko-KR" dirty="0"/>
              <a:t>(2/2)</a:t>
            </a:r>
            <a:endParaRPr kumimoji="1" lang="ko-KR" altLang="en-US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EF89347-40A0-8BC6-03AB-4DCB37F32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F1436-DD76-4EC6-88B1-76B407B53972}" type="slidenum">
              <a:rPr lang="ko-KR" altLang="en-US" smtClean="0"/>
              <a:t>19</a:t>
            </a:fld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44A2F64-4386-3596-0AA5-1568A1E01B74}"/>
              </a:ext>
            </a:extLst>
          </p:cNvPr>
          <p:cNvSpPr/>
          <p:nvPr/>
        </p:nvSpPr>
        <p:spPr>
          <a:xfrm>
            <a:off x="654122" y="667512"/>
            <a:ext cx="5291191" cy="56953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buNone/>
            </a:pP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⑥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연구용역의 계약에 관한 사무는 한국사이버안보학회 사무국이 대리하며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,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개별 연구회원이 연구용역 계약 주체가 될 수 없다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endParaRPr lang="en-US" altLang="ko-KR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제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7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조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Helvetica" pitchFamily="2" charset="0"/>
              </a:rPr>
              <a:t>워킹그룹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 운영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)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①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연구회는 제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6</a:t>
            </a:r>
            <a:r>
              <a:rPr lang="ko-KR" altLang="en-US" sz="1200">
                <a:solidFill>
                  <a:schemeClr val="tx1"/>
                </a:solidFill>
                <a:effectLst/>
                <a:latin typeface="Helvetica" pitchFamily="2" charset="0"/>
              </a:rPr>
              <a:t>조 연구용역의 효율적인 수행을 위해</a:t>
            </a:r>
            <a:endParaRPr lang="ko-KR" altLang="en-US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워킹그룹을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지정하고 운영할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수있다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 ②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워킹그룹의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명칭과 인원 및 운영에 관한 세부적인 사항은 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연구회장이연구회원과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상의하여 자율적으로 정한다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endParaRPr lang="en-US" altLang="ko-KR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제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8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조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재정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)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 재정에 관한 사항은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사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)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한국사이버안보학회 정관</a:t>
            </a:r>
          </a:p>
          <a:p>
            <a:pPr algn="just">
              <a:buNone/>
            </a:pP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제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7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장에 따르며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,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연구회는 연구회 사업수입금을 별도로 관리하지 않는다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endParaRPr lang="en-US" altLang="ko-KR" sz="1200" dirty="0">
              <a:solidFill>
                <a:schemeClr val="tx1"/>
              </a:solidFill>
              <a:latin typeface="Helvetica" pitchFamily="2" charset="0"/>
            </a:endParaRPr>
          </a:p>
          <a:p>
            <a:pPr algn="just">
              <a:buNone/>
            </a:pPr>
            <a:endParaRPr lang="en-US" altLang="ko-KR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endParaRPr lang="ko-KR" altLang="en-US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b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endParaRPr lang="ko-KR" altLang="en-US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제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9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조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위임규정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) 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 운영에 관하여 이 규정에서 정하지 않은 사항은</a:t>
            </a:r>
          </a:p>
          <a:p>
            <a:pPr algn="just">
              <a:buNone/>
            </a:pP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연구회장이 정한다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endParaRPr lang="en-US" altLang="ko-KR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>
              <a:buNone/>
            </a:pPr>
            <a:b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endParaRPr lang="en-US" altLang="ko-KR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ctr">
              <a:buNone/>
            </a:pP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부 칙</a:t>
            </a:r>
          </a:p>
          <a:p>
            <a:pPr algn="just">
              <a:buNone/>
            </a:pPr>
            <a:b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endParaRPr lang="ko-KR" altLang="en-US" sz="1200" dirty="0">
              <a:solidFill>
                <a:schemeClr val="tx1"/>
              </a:solidFill>
              <a:effectLst/>
              <a:latin typeface="Helvetica" pitchFamily="2" charset="0"/>
            </a:endParaRPr>
          </a:p>
          <a:p>
            <a:pPr algn="just"/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제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1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조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시행일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Helvetica" pitchFamily="2" charset="0"/>
              </a:rPr>
              <a:t>)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이 세칙은 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2025. 4. 24</a:t>
            </a:r>
            <a:r>
              <a:rPr lang="ko-KR" altLang="en-US" sz="1200" dirty="0" err="1">
                <a:solidFill>
                  <a:schemeClr val="tx1"/>
                </a:solidFill>
                <a:effectLst/>
                <a:latin typeface="Helvetica" pitchFamily="2" charset="0"/>
              </a:rPr>
              <a:t>부터</a:t>
            </a:r>
            <a:r>
              <a:rPr lang="ko-KR" altLang="en-US" sz="1200" dirty="0">
                <a:solidFill>
                  <a:schemeClr val="tx1"/>
                </a:solidFill>
                <a:effectLst/>
                <a:latin typeface="Helvetica" pitchFamily="2" charset="0"/>
              </a:rPr>
              <a:t> 시행한다</a:t>
            </a:r>
            <a:r>
              <a:rPr lang="en-US" altLang="ko-KR" sz="1200" dirty="0">
                <a:solidFill>
                  <a:schemeClr val="tx1"/>
                </a:solidFill>
                <a:effectLst/>
                <a:latin typeface="Helvetica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60898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796094" y="2728828"/>
            <a:ext cx="49718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 b="1" dirty="0">
                <a:solidFill>
                  <a:schemeClr val="accent1">
                    <a:lumMod val="50000"/>
                  </a:schemeClr>
                </a:solidFill>
                <a:latin typeface="+mj-ea"/>
                <a:ea typeface="+mj-ea"/>
              </a:rPr>
              <a:t>감사합니다</a:t>
            </a:r>
            <a:r>
              <a:rPr lang="en-US" altLang="ko-KR" sz="5400" b="1" dirty="0">
                <a:solidFill>
                  <a:schemeClr val="accent1">
                    <a:lumMod val="50000"/>
                  </a:schemeClr>
                </a:solidFill>
                <a:latin typeface="+mj-ea"/>
                <a:ea typeface="+mj-ea"/>
              </a:rPr>
              <a:t>.</a:t>
            </a:r>
            <a:endParaRPr lang="ko-KR" altLang="en-US" sz="5400" b="1" dirty="0">
              <a:solidFill>
                <a:schemeClr val="accent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9" name="자유형: 도형 11">
            <a:extLst>
              <a:ext uri="{FF2B5EF4-FFF2-40B4-BE49-F238E27FC236}">
                <a16:creationId xmlns:a16="http://schemas.microsoft.com/office/drawing/2014/main" id="{18BEBD8E-9A97-4947-B72A-F4B97FF76537}"/>
              </a:ext>
            </a:extLst>
          </p:cNvPr>
          <p:cNvSpPr/>
          <p:nvPr/>
        </p:nvSpPr>
        <p:spPr>
          <a:xfrm>
            <a:off x="1589" y="5101668"/>
            <a:ext cx="9486495" cy="1756332"/>
          </a:xfrm>
          <a:custGeom>
            <a:avLst/>
            <a:gdLst>
              <a:gd name="connsiteX0" fmla="*/ 2979174 w 7707778"/>
              <a:gd name="connsiteY0" fmla="*/ 0 h 1756332"/>
              <a:gd name="connsiteX1" fmla="*/ 7591838 w 7707778"/>
              <a:gd name="connsiteY1" fmla="*/ 1655903 h 1756332"/>
              <a:gd name="connsiteX2" fmla="*/ 7707778 w 7707778"/>
              <a:gd name="connsiteY2" fmla="*/ 1756332 h 1756332"/>
              <a:gd name="connsiteX3" fmla="*/ 0 w 7707778"/>
              <a:gd name="connsiteY3" fmla="*/ 1756332 h 1756332"/>
              <a:gd name="connsiteX4" fmla="*/ 0 w 7707778"/>
              <a:gd name="connsiteY4" fmla="*/ 640634 h 1756332"/>
              <a:gd name="connsiteX5" fmla="*/ 156541 w 7707778"/>
              <a:gd name="connsiteY5" fmla="*/ 569863 h 1756332"/>
              <a:gd name="connsiteX6" fmla="*/ 2979174 w 7707778"/>
              <a:gd name="connsiteY6" fmla="*/ 0 h 1756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707778" h="1756332">
                <a:moveTo>
                  <a:pt x="2979174" y="0"/>
                </a:moveTo>
                <a:cubicBezTo>
                  <a:pt x="4731329" y="0"/>
                  <a:pt x="6338341" y="621425"/>
                  <a:pt x="7591838" y="1655903"/>
                </a:cubicBezTo>
                <a:lnTo>
                  <a:pt x="7707778" y="1756332"/>
                </a:lnTo>
                <a:lnTo>
                  <a:pt x="0" y="1756332"/>
                </a:lnTo>
                <a:lnTo>
                  <a:pt x="0" y="640634"/>
                </a:lnTo>
                <a:lnTo>
                  <a:pt x="156541" y="569863"/>
                </a:lnTo>
                <a:cubicBezTo>
                  <a:pt x="1024105" y="202914"/>
                  <a:pt x="1977943" y="0"/>
                  <a:pt x="2979174" y="0"/>
                </a:cubicBezTo>
                <a:close/>
              </a:path>
            </a:pathLst>
          </a:custGeom>
          <a:solidFill>
            <a:schemeClr val="tx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: 도형 10">
            <a:extLst>
              <a:ext uri="{FF2B5EF4-FFF2-40B4-BE49-F238E27FC236}">
                <a16:creationId xmlns:a16="http://schemas.microsoft.com/office/drawing/2014/main" id="{E4DCD49B-2583-481B-91B1-8763A11FF13E}"/>
              </a:ext>
            </a:extLst>
          </p:cNvPr>
          <p:cNvSpPr/>
          <p:nvPr/>
        </p:nvSpPr>
        <p:spPr>
          <a:xfrm>
            <a:off x="5920338" y="2728828"/>
            <a:ext cx="6273250" cy="4129175"/>
          </a:xfrm>
          <a:custGeom>
            <a:avLst/>
            <a:gdLst>
              <a:gd name="connsiteX0" fmla="*/ 4437002 w 4437002"/>
              <a:gd name="connsiteY0" fmla="*/ 0 h 3594487"/>
              <a:gd name="connsiteX1" fmla="*/ 4437002 w 4437002"/>
              <a:gd name="connsiteY1" fmla="*/ 3594487 h 3594487"/>
              <a:gd name="connsiteX2" fmla="*/ 0 w 4437002"/>
              <a:gd name="connsiteY2" fmla="*/ 3594487 h 3594487"/>
              <a:gd name="connsiteX3" fmla="*/ 66257 w 4437002"/>
              <a:gd name="connsiteY3" fmla="*/ 3398671 h 3594487"/>
              <a:gd name="connsiteX4" fmla="*/ 4436279 w 4437002"/>
              <a:gd name="connsiteY4" fmla="*/ 55 h 3594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37002" h="3594487">
                <a:moveTo>
                  <a:pt x="4437002" y="0"/>
                </a:moveTo>
                <a:lnTo>
                  <a:pt x="4437002" y="3594487"/>
                </a:lnTo>
                <a:lnTo>
                  <a:pt x="0" y="3594487"/>
                </a:lnTo>
                <a:lnTo>
                  <a:pt x="66257" y="3398671"/>
                </a:lnTo>
                <a:cubicBezTo>
                  <a:pt x="739626" y="1559614"/>
                  <a:pt x="2418022" y="205020"/>
                  <a:pt x="4436279" y="55"/>
                </a:cubicBezTo>
                <a:close/>
              </a:path>
            </a:pathLst>
          </a:custGeom>
          <a:solidFill>
            <a:srgbClr val="00206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949508"/>
      </p:ext>
    </p:extLst>
  </p:cSld>
  <p:clrMapOvr>
    <a:masterClrMapping/>
  </p:clrMapOvr>
</p:sld>
</file>

<file path=ppt/theme/theme1.xml><?xml version="1.0" encoding="utf-8"?>
<a:theme xmlns:a="http://schemas.openxmlformats.org/drawingml/2006/main" name="테마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테마1" id="{FEF547B5-ECC8-4C9C-8F25-5778D041ABF1}" vid="{AD0F9035-BF96-4C5E-9F06-596A43650784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테마1</Template>
  <TotalTime>30420</TotalTime>
  <Words>2389</Words>
  <Application>Microsoft Office PowerPoint</Application>
  <PresentationFormat>와이드스크린</PresentationFormat>
  <Paragraphs>479</Paragraphs>
  <Slides>20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9" baseType="lpstr">
      <vt:lpstr>-webkit-standard</vt:lpstr>
      <vt:lpstr>Yoon 윤고딕 530_TT</vt:lpstr>
      <vt:lpstr>맑은 고딕</vt:lpstr>
      <vt:lpstr>시스템 서체 일반체</vt:lpstr>
      <vt:lpstr>에스코어 드림 6 Bold</vt:lpstr>
      <vt:lpstr>Arial</vt:lpstr>
      <vt:lpstr>Helvetica</vt:lpstr>
      <vt:lpstr>Wingdings</vt:lpstr>
      <vt:lpstr>테마1</vt:lpstr>
      <vt:lpstr>N2SF 연구회 운영 방향</vt:lpstr>
      <vt:lpstr>PowerPoint 프레젠테이션</vt:lpstr>
      <vt:lpstr>설립배경</vt:lpstr>
      <vt:lpstr>N2SF 소개 - 5단계 절차 </vt:lpstr>
      <vt:lpstr>N2SF 소개 – 등급분류 및 보안원칙 적용</vt:lpstr>
      <vt:lpstr>N2SF 소개 – 보안대책 수립(Select)</vt:lpstr>
      <vt:lpstr>N2SF 소개 – DPG-Hub PoC 예시</vt:lpstr>
      <vt:lpstr>N2SF 소개 – 심층방어체계 : 인증 예시 – AS-IS</vt:lpstr>
      <vt:lpstr>N2SF 소개 – 심층방어체계 : 인증 예시 – Tier x Layer</vt:lpstr>
      <vt:lpstr>N2SF 소개 – 심층방어체계 : 인증 예시 – TO-BE</vt:lpstr>
      <vt:lpstr>N2SF 소개 – 심층방어체계 : 인증 예시 – CDS/Diode</vt:lpstr>
      <vt:lpstr>N2SF 소개 – 심층방어체계 : 인증 예시 - MPA</vt:lpstr>
      <vt:lpstr>연구회 활동방향</vt:lpstr>
      <vt:lpstr>비전 및 전략</vt:lpstr>
      <vt:lpstr>추진 과제</vt:lpstr>
      <vt:lpstr>학술 활동 : 세미나, 워크샵, 포럼 운영 계획</vt:lpstr>
      <vt:lpstr>성과 공유 및 정책 반영 전략</vt:lpstr>
      <vt:lpstr>운영세칙 (1/2)</vt:lpstr>
      <vt:lpstr>운영세칙 (2/2)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신인준</dc:creator>
  <cp:lastModifiedBy>창훈 김</cp:lastModifiedBy>
  <cp:revision>1245</cp:revision>
  <dcterms:created xsi:type="dcterms:W3CDTF">2022-11-09T00:42:03Z</dcterms:created>
  <dcterms:modified xsi:type="dcterms:W3CDTF">2025-04-24T04:55:38Z</dcterms:modified>
</cp:coreProperties>
</file>